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50"/>
  </p:notesMasterIdLst>
  <p:sldIdLst>
    <p:sldId id="469" r:id="rId2"/>
    <p:sldId id="383" r:id="rId3"/>
    <p:sldId id="405" r:id="rId4"/>
    <p:sldId id="384" r:id="rId5"/>
    <p:sldId id="385" r:id="rId6"/>
    <p:sldId id="386" r:id="rId7"/>
    <p:sldId id="433" r:id="rId8"/>
    <p:sldId id="434" r:id="rId9"/>
    <p:sldId id="435" r:id="rId10"/>
    <p:sldId id="436" r:id="rId11"/>
    <p:sldId id="387" r:id="rId12"/>
    <p:sldId id="411" r:id="rId13"/>
    <p:sldId id="430" r:id="rId14"/>
    <p:sldId id="417" r:id="rId15"/>
    <p:sldId id="446" r:id="rId16"/>
    <p:sldId id="437" r:id="rId17"/>
    <p:sldId id="388" r:id="rId18"/>
    <p:sldId id="410" r:id="rId19"/>
    <p:sldId id="475" r:id="rId20"/>
    <p:sldId id="418" r:id="rId21"/>
    <p:sldId id="459" r:id="rId22"/>
    <p:sldId id="423" r:id="rId23"/>
    <p:sldId id="464" r:id="rId24"/>
    <p:sldId id="457" r:id="rId25"/>
    <p:sldId id="458" r:id="rId26"/>
    <p:sldId id="428" r:id="rId27"/>
    <p:sldId id="455" r:id="rId28"/>
    <p:sldId id="474" r:id="rId29"/>
    <p:sldId id="477" r:id="rId30"/>
    <p:sldId id="478" r:id="rId31"/>
    <p:sldId id="479" r:id="rId32"/>
    <p:sldId id="480" r:id="rId33"/>
    <p:sldId id="460" r:id="rId34"/>
    <p:sldId id="421" r:id="rId35"/>
    <p:sldId id="476" r:id="rId36"/>
    <p:sldId id="461" r:id="rId37"/>
    <p:sldId id="465" r:id="rId38"/>
    <p:sldId id="466" r:id="rId39"/>
    <p:sldId id="427" r:id="rId40"/>
    <p:sldId id="467" r:id="rId41"/>
    <p:sldId id="454" r:id="rId42"/>
    <p:sldId id="448" r:id="rId43"/>
    <p:sldId id="449" r:id="rId44"/>
    <p:sldId id="450" r:id="rId45"/>
    <p:sldId id="451" r:id="rId46"/>
    <p:sldId id="452" r:id="rId47"/>
    <p:sldId id="315" r:id="rId48"/>
    <p:sldId id="40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00" autoAdjust="0"/>
    <p:restoredTop sz="95113" autoAdjust="0"/>
  </p:normalViewPr>
  <p:slideViewPr>
    <p:cSldViewPr>
      <p:cViewPr>
        <p:scale>
          <a:sx n="66" d="100"/>
          <a:sy n="66" d="100"/>
        </p:scale>
        <p:origin x="-1464" y="-174"/>
      </p:cViewPr>
      <p:guideLst>
        <p:guide orient="horz" pos="2160"/>
        <p:guide pos="2880"/>
      </p:guideLst>
    </p:cSldViewPr>
  </p:slideViewPr>
  <p:notesTextViewPr>
    <p:cViewPr>
      <p:scale>
        <a:sx n="1" d="1"/>
        <a:sy n="1" d="1"/>
      </p:scale>
      <p:origin x="0" y="0"/>
    </p:cViewPr>
  </p:notesTextViewPr>
  <p:sorterViewPr>
    <p:cViewPr>
      <p:scale>
        <a:sx n="100" d="100"/>
        <a:sy n="100" d="100"/>
      </p:scale>
      <p:origin x="0" y="6510"/>
    </p:cViewPr>
  </p:sorterViewPr>
  <p:notesViewPr>
    <p:cSldViewPr>
      <p:cViewPr varScale="1">
        <p:scale>
          <a:sx n="70" d="100"/>
          <a:sy n="70" d="100"/>
        </p:scale>
        <p:origin x="-276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4456-5F92-427D-917E-4EECCA758D00}" type="datetimeFigureOut">
              <a:rPr lang="en-US" smtClean="0"/>
              <a:pPr/>
              <a:t>7/7/2015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0196F-A6B2-41EE-A906-674CE53E4B72}" type="slidenum">
              <a:rPr lang="en-US" smtClean="0"/>
              <a:pPr/>
              <a:t>‹#›</a:t>
            </a:fld>
            <a:endParaRPr lang="en-US"/>
          </a:p>
        </p:txBody>
      </p:sp>
    </p:spTree>
    <p:extLst>
      <p:ext uri="{BB962C8B-B14F-4D97-AF65-F5344CB8AC3E}">
        <p14:creationId xmlns="" xmlns:p14="http://schemas.microsoft.com/office/powerpoint/2010/main" val="172829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1599C9B0-A496-4DAF-A24E-9C748BD74F89}" type="slidenum">
              <a:rPr lang="en-US" sz="1300" b="0">
                <a:solidFill>
                  <a:schemeClr val="tx1"/>
                </a:solidFill>
              </a:rPr>
              <a:pPr eaLnBrk="1" hangingPunct="1"/>
              <a:t>7</a:t>
            </a:fld>
            <a:endParaRPr lang="en-US" sz="1300" b="0">
              <a:solidFill>
                <a:schemeClr val="tx1"/>
              </a:solidFill>
            </a:endParaRPr>
          </a:p>
        </p:txBody>
      </p:sp>
      <p:sp>
        <p:nvSpPr>
          <p:cNvPr id="70659" name="Rectangle 2"/>
          <p:cNvSpPr>
            <a:spLocks noGrp="1" noRot="1" noChangeAspect="1" noChangeArrowheads="1" noTextEdit="1"/>
          </p:cNvSpPr>
          <p:nvPr>
            <p:ph type="sldImg"/>
          </p:nvPr>
        </p:nvSpPr>
        <p:spPr>
          <a:xfrm>
            <a:off x="1154113" y="693738"/>
            <a:ext cx="4548187" cy="3413125"/>
          </a:xfrm>
          <a:ln/>
        </p:spPr>
      </p:sp>
      <p:sp>
        <p:nvSpPr>
          <p:cNvPr id="70660" name="Rectangle 3"/>
          <p:cNvSpPr>
            <a:spLocks noGrp="1" noChangeArrowheads="1"/>
          </p:cNvSpPr>
          <p:nvPr>
            <p:ph type="body" idx="1"/>
          </p:nvPr>
        </p:nvSpPr>
        <p:spPr>
          <a:xfrm>
            <a:off x="911704" y="4342150"/>
            <a:ext cx="5033038" cy="4115425"/>
          </a:xfrm>
        </p:spPr>
        <p:txBody>
          <a:bodyPr/>
          <a:lstStyle/>
          <a:p>
            <a:pPr eaLnBrk="1" hangingPunct="1"/>
            <a:r>
              <a:rPr lang="en-US" smtClean="0">
                <a:latin typeface="Arial" charset="0"/>
              </a:rPr>
              <a:t>Here are photos of the most common horizontal profiler – the SonTek Argonaut SL.  The photo on the right shows a SonTek ADP SL at a gauge on the Columbia River in Oregon.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564629-486E-482E-99DC-4A51B5E90689}" type="slidenum">
              <a:rPr lang="en-US" altLang="en-US" sz="1300"/>
              <a:pPr eaLnBrk="1" hangingPunct="1">
                <a:spcBef>
                  <a:spcPct val="0"/>
                </a:spcBef>
              </a:pPr>
              <a:t>22</a:t>
            </a:fld>
            <a:endParaRPr lang="en-US" alt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Gets ADCP away from biases and other problems caused by the manned boat (metal/compass problems, flow disturbance/boat wake problems, dampens effects of “jerky” boat pilot, less pitch and roll than on manned boat when in still water)</a:t>
            </a:r>
          </a:p>
          <a:p>
            <a:pPr eaLnBrk="1" hangingPunct="1"/>
            <a:endParaRPr lang="en-US" altLang="en-US" smtClean="0">
              <a:latin typeface="Arial" charset="0"/>
            </a:endParaRPr>
          </a:p>
          <a:p>
            <a:pPr eaLnBrk="1" hangingPunct="1"/>
            <a:r>
              <a:rPr lang="en-US" altLang="en-US" smtClean="0">
                <a:latin typeface="Arial" charset="0"/>
              </a:rPr>
              <a:t>Potential problems…</a:t>
            </a:r>
          </a:p>
          <a:p>
            <a:pPr eaLnBrk="1" hangingPunct="1">
              <a:buFontTx/>
              <a:buChar char="•"/>
            </a:pPr>
            <a:r>
              <a:rPr lang="en-US" altLang="en-US" smtClean="0">
                <a:latin typeface="Arial" charset="0"/>
              </a:rPr>
              <a:t>On large rivers where there is a lot of “chop” a large stable manned boat may have less pitch/roll than a small tethered boat.</a:t>
            </a:r>
          </a:p>
          <a:p>
            <a:pPr eaLnBrk="1" hangingPunct="1">
              <a:buFontTx/>
              <a:buChar char="•"/>
            </a:pPr>
            <a:r>
              <a:rPr lang="en-US" altLang="en-US" smtClean="0">
                <a:latin typeface="Arial" charset="0"/>
              </a:rPr>
              <a:t>Be aware of any possible flow disturbances caused by the manned boat near the tethered boat.</a:t>
            </a:r>
          </a:p>
          <a:p>
            <a:pPr eaLnBrk="1" hangingPunct="1">
              <a:buFontTx/>
              <a:buChar char="•"/>
            </a:pPr>
            <a:r>
              <a:rPr lang="en-US" altLang="en-US" smtClean="0">
                <a:latin typeface="Arial" charset="0"/>
              </a:rPr>
              <a:t>Depending on the method of deployment, it may harder to control boat that are tethered to manned boats.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1EFC37-D1F7-4723-B831-F0AFB7DAB288}" type="slidenum">
              <a:rPr lang="en-US" altLang="en-US" sz="1300"/>
              <a:pPr eaLnBrk="1" hangingPunct="1">
                <a:spcBef>
                  <a:spcPct val="0"/>
                </a:spcBef>
              </a:pPr>
              <a:t>23</a:t>
            </a:fld>
            <a:endParaRPr lang="en-US" alt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Boom mount to use tethered boat from a manned boat. </a:t>
            </a:r>
          </a:p>
          <a:p>
            <a:pPr eaLnBrk="1" hangingPunct="1"/>
            <a:r>
              <a:rPr lang="en-US" altLang="en-US" smtClean="0">
                <a:latin typeface="Arial" charset="0"/>
              </a:rPr>
              <a:t>The boom moves the tethered boat away from flow disturbance of the manned boat and also isolated tethered boat from the pitch and roll of the manned boat. Because the tethered boat tends to always have the same payload, changes in transducer draft are much less of a concern.</a:t>
            </a:r>
          </a:p>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A236044-CE20-416C-8180-37DD1BAD8EAE}" type="slidenum">
              <a:rPr lang="en-US" altLang="en-US" sz="1300"/>
              <a:pPr eaLnBrk="1" hangingPunct="1">
                <a:spcBef>
                  <a:spcPct val="0"/>
                </a:spcBef>
              </a:pPr>
              <a:t>24</a:t>
            </a:fld>
            <a:endParaRPr lang="en-US" altLang="en-US" sz="1300"/>
          </a:p>
        </p:txBody>
      </p:sp>
      <p:sp>
        <p:nvSpPr>
          <p:cNvPr id="29699" name="Rectangle 2"/>
          <p:cNvSpPr>
            <a:spLocks noGrp="1" noRot="1" noChangeAspect="1" noChangeArrowheads="1" noTextEdit="1"/>
          </p:cNvSpPr>
          <p:nvPr>
            <p:ph type="sldImg"/>
          </p:nvPr>
        </p:nvSpPr>
        <p:spPr>
          <a:ln/>
        </p:spPr>
      </p:sp>
      <p:sp>
        <p:nvSpPr>
          <p:cNvPr id="29700" name="Rectangle 3"/>
          <p:cNvSpPr>
            <a:spLocks noChangeArrowheads="1"/>
          </p:cNvSpPr>
          <p:nvPr/>
        </p:nvSpPr>
        <p:spPr bwMode="auto">
          <a:xfrm>
            <a:off x="1143001" y="4420810"/>
            <a:ext cx="4877098" cy="4113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7" tIns="44859" rIns="89717" bIns="44859"/>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lnSpc>
                <a:spcPct val="90000"/>
              </a:lnSpc>
            </a:pPr>
            <a:r>
              <a:rPr lang="en-US" altLang="en-US" sz="1500"/>
              <a:t>Advantages:</a:t>
            </a:r>
          </a:p>
          <a:p>
            <a:pPr eaLnBrk="1" hangingPunct="1">
              <a:lnSpc>
                <a:spcPct val="90000"/>
              </a:lnSpc>
              <a:buFontTx/>
              <a:buChar char="-"/>
            </a:pPr>
            <a:r>
              <a:rPr lang="en-US" altLang="en-US" sz="1500"/>
              <a:t> Generally safer than using manned boats</a:t>
            </a:r>
          </a:p>
          <a:p>
            <a:pPr eaLnBrk="1" hangingPunct="1">
              <a:lnSpc>
                <a:spcPct val="90000"/>
              </a:lnSpc>
              <a:buFontTx/>
              <a:buChar char="-"/>
            </a:pPr>
            <a:r>
              <a:rPr lang="en-US" altLang="en-US" sz="1500"/>
              <a:t> Can be deployed easier and faster than manned boats</a:t>
            </a:r>
          </a:p>
          <a:p>
            <a:pPr eaLnBrk="1" hangingPunct="1">
              <a:lnSpc>
                <a:spcPct val="90000"/>
              </a:lnSpc>
              <a:buFontTx/>
              <a:buChar char="-"/>
            </a:pPr>
            <a:r>
              <a:rPr lang="en-US" altLang="en-US" sz="1500"/>
              <a:t> Can often be used where manned boats cannot be launched</a:t>
            </a:r>
          </a:p>
          <a:p>
            <a:pPr eaLnBrk="1" hangingPunct="1">
              <a:lnSpc>
                <a:spcPct val="90000"/>
              </a:lnSpc>
              <a:buFontTx/>
              <a:buChar char="-"/>
            </a:pPr>
            <a:r>
              <a:rPr lang="en-US" altLang="en-US" sz="1500"/>
              <a:t> Can be moved across the river more slowly and with more control than a manned boat;  improving ADCP measurement quality at some sites.</a:t>
            </a:r>
          </a:p>
          <a:p>
            <a:pPr eaLnBrk="1" hangingPunct="1">
              <a:lnSpc>
                <a:spcPct val="90000"/>
              </a:lnSpc>
              <a:buFontTx/>
              <a:buChar char="-"/>
            </a:pPr>
            <a:endParaRPr lang="en-US" altLang="en-US" sz="1500"/>
          </a:p>
        </p:txBody>
      </p:sp>
      <p:sp>
        <p:nvSpPr>
          <p:cNvPr id="29701" name="Rectangle 4"/>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Advantages of using tethered boats for ADCP measurements:</a:t>
            </a:r>
          </a:p>
          <a:p>
            <a:pPr eaLnBrk="1" hangingPunct="1">
              <a:buFontTx/>
              <a:buChar char="•"/>
            </a:pPr>
            <a:r>
              <a:rPr lang="en-US" altLang="en-US" smtClean="0">
                <a:latin typeface="Arial" charset="0"/>
              </a:rPr>
              <a:t>When compared to convention price AA bridge measurements, tethered boat ADCP measurements made from bridges require less time spent on bridges. This reduces the time people are exposed to traffic hazards.</a:t>
            </a:r>
          </a:p>
          <a:p>
            <a:pPr eaLnBrk="1" hangingPunct="1">
              <a:buFontTx/>
              <a:buChar char="•"/>
            </a:pPr>
            <a:r>
              <a:rPr lang="en-US" altLang="en-US" smtClean="0">
                <a:latin typeface="Arial" charset="0"/>
              </a:rPr>
              <a:t>Tethered boats can be quickly deployed from bridges without long setup time.</a:t>
            </a:r>
          </a:p>
          <a:p>
            <a:pPr eaLnBrk="1" hangingPunct="1">
              <a:buFontTx/>
              <a:buChar char="•"/>
            </a:pPr>
            <a:r>
              <a:rPr lang="en-US" altLang="en-US" smtClean="0">
                <a:latin typeface="Arial" charset="0"/>
              </a:rPr>
              <a:t>For sites where there is not a boat ramp for launching manned boats, tethered boats can be lowered from bridges, or used from cableways.</a:t>
            </a:r>
          </a:p>
          <a:p>
            <a:pPr eaLnBrk="1" hangingPunct="1">
              <a:buFontTx/>
              <a:buChar char="•"/>
            </a:pPr>
            <a:r>
              <a:rPr lang="en-US" altLang="en-US" smtClean="0">
                <a:latin typeface="Arial" charset="0"/>
              </a:rPr>
              <a:t>In many situations, especially in smaller streams, it can be easier to make a more controlled measurement when using a tethered boat compared to a large manned boat.</a:t>
            </a:r>
          </a:p>
          <a:p>
            <a:pPr eaLnBrk="1" hangingPunct="1"/>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6D6EE0-A9A1-4452-9A30-155A5E59E164}" type="slidenum">
              <a:rPr lang="en-US" altLang="en-US" sz="1300"/>
              <a:pPr eaLnBrk="1" hangingPunct="1">
                <a:spcBef>
                  <a:spcPct val="0"/>
                </a:spcBef>
              </a:pPr>
              <a:t>25</a:t>
            </a:fld>
            <a:endParaRPr lang="en-US"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ChangeArrowheads="1"/>
          </p:cNvSpPr>
          <p:nvPr/>
        </p:nvSpPr>
        <p:spPr bwMode="auto">
          <a:xfrm>
            <a:off x="1218903" y="4646085"/>
            <a:ext cx="4420195" cy="3389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7" tIns="44859" rIns="89717" bIns="44859" anchor="ctr">
            <a:spAutoFit/>
          </a:bodyPr>
          <a:lstStyle>
            <a:lvl1pPr defTabSz="947738" eaLnBrk="0" hangingPunct="0">
              <a:spcBef>
                <a:spcPct val="30000"/>
              </a:spcBef>
              <a:defRPr sz="1200">
                <a:solidFill>
                  <a:schemeClr val="tx1"/>
                </a:solidFill>
                <a:latin typeface="Arial" charset="0"/>
              </a:defRPr>
            </a:lvl1pPr>
            <a:lvl2pPr marL="742950" indent="-285750" defTabSz="947738" eaLnBrk="0" hangingPunct="0">
              <a:spcBef>
                <a:spcPct val="30000"/>
              </a:spcBef>
              <a:defRPr sz="1200">
                <a:solidFill>
                  <a:schemeClr val="tx1"/>
                </a:solidFill>
                <a:latin typeface="Arial" charset="0"/>
              </a:defRPr>
            </a:lvl2pPr>
            <a:lvl3pPr marL="1143000" indent="-228600" defTabSz="947738" eaLnBrk="0" hangingPunct="0">
              <a:spcBef>
                <a:spcPct val="30000"/>
              </a:spcBef>
              <a:defRPr sz="1200">
                <a:solidFill>
                  <a:schemeClr val="tx1"/>
                </a:solidFill>
                <a:latin typeface="Arial" charset="0"/>
              </a:defRPr>
            </a:lvl3pPr>
            <a:lvl4pPr marL="1600200" indent="-228600" defTabSz="947738" eaLnBrk="0" hangingPunct="0">
              <a:spcBef>
                <a:spcPct val="30000"/>
              </a:spcBef>
              <a:defRPr sz="1200">
                <a:solidFill>
                  <a:schemeClr val="tx1"/>
                </a:solidFill>
                <a:latin typeface="Arial" charset="0"/>
              </a:defRPr>
            </a:lvl4pPr>
            <a:lvl5pPr marL="2057400" indent="-228600" defTabSz="947738" eaLnBrk="0" hangingPunct="0">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ctr">
              <a:lnSpc>
                <a:spcPct val="90000"/>
              </a:lnSpc>
              <a:spcBef>
                <a:spcPct val="0"/>
              </a:spcBef>
            </a:pPr>
            <a:r>
              <a:rPr lang="en-US" altLang="en-US" sz="2000">
                <a:latin typeface="Times New Roman" pitchFamily="18" charset="0"/>
              </a:rPr>
              <a:t>Limitations:</a:t>
            </a:r>
          </a:p>
          <a:p>
            <a:pPr>
              <a:lnSpc>
                <a:spcPct val="90000"/>
              </a:lnSpc>
              <a:spcBef>
                <a:spcPct val="0"/>
              </a:spcBef>
              <a:buFontTx/>
              <a:buChar char="-"/>
            </a:pPr>
            <a:r>
              <a:rPr lang="en-US" altLang="en-US" sz="2000">
                <a:latin typeface="Times New Roman" pitchFamily="18" charset="0"/>
              </a:rPr>
              <a:t>Measurement site selection is limited- usually confined to the downstream side of bridges and from cableways</a:t>
            </a:r>
          </a:p>
          <a:p>
            <a:pPr>
              <a:lnSpc>
                <a:spcPct val="90000"/>
              </a:lnSpc>
              <a:spcBef>
                <a:spcPct val="0"/>
              </a:spcBef>
              <a:buFontTx/>
              <a:buChar char="-"/>
            </a:pPr>
            <a:endParaRPr lang="en-US" altLang="en-US" sz="2000">
              <a:latin typeface="Times New Roman" pitchFamily="18" charset="0"/>
            </a:endParaRPr>
          </a:p>
          <a:p>
            <a:pPr>
              <a:lnSpc>
                <a:spcPct val="90000"/>
              </a:lnSpc>
              <a:spcBef>
                <a:spcPct val="0"/>
              </a:spcBef>
              <a:buFontTx/>
              <a:buChar char="-"/>
            </a:pPr>
            <a:r>
              <a:rPr lang="en-US" altLang="en-US" sz="2000">
                <a:latin typeface="Times New Roman" pitchFamily="18" charset="0"/>
              </a:rPr>
              <a:t>The quality of measurements made on the downstream side of bridges can be degraded by turbulence from bridge piers</a:t>
            </a:r>
          </a:p>
          <a:p>
            <a:pPr>
              <a:lnSpc>
                <a:spcPct val="90000"/>
              </a:lnSpc>
              <a:spcBef>
                <a:spcPct val="0"/>
              </a:spcBef>
              <a:buFontTx/>
              <a:buChar char="-"/>
            </a:pPr>
            <a:endParaRPr lang="en-US" altLang="en-US" sz="2000">
              <a:latin typeface="Times New Roman" pitchFamily="18" charset="0"/>
              <a:cs typeface="Times New Roman" pitchFamily="18" charset="0"/>
            </a:endParaRPr>
          </a:p>
          <a:p>
            <a:pPr>
              <a:lnSpc>
                <a:spcPct val="90000"/>
              </a:lnSpc>
              <a:spcBef>
                <a:spcPct val="0"/>
              </a:spcBef>
              <a:buFontTx/>
              <a:buChar char="-"/>
            </a:pPr>
            <a:r>
              <a:rPr lang="en-US" altLang="en-US" sz="2000">
                <a:latin typeface="Times New Roman" pitchFamily="18" charset="0"/>
                <a:cs typeface="Times New Roman" pitchFamily="18" charset="0"/>
              </a:rPr>
              <a:t>Very difficult to use GPS/depth sounder from a tethered platform when needed for moving bed conditions </a:t>
            </a:r>
          </a:p>
        </p:txBody>
      </p:sp>
      <p:sp>
        <p:nvSpPr>
          <p:cNvPr id="30725" name="Rectangle 4"/>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Limitations of tethered boat measurements:</a:t>
            </a:r>
          </a:p>
          <a:p>
            <a:pPr eaLnBrk="1" hangingPunct="1">
              <a:buFontTx/>
              <a:buChar char="•"/>
            </a:pPr>
            <a:r>
              <a:rPr lang="en-US" altLang="en-US" smtClean="0">
                <a:latin typeface="Arial" charset="0"/>
              </a:rPr>
              <a:t>Measurement-site selection is limited. Use of a thetered boat usually is confined to the downstream side of bridges and to cableways. The ablity to change measurement sections from these structures  is limited to changes in rope length to vary the doantream distance of the boat.</a:t>
            </a:r>
          </a:p>
          <a:p>
            <a:pPr eaLnBrk="1" hangingPunct="1">
              <a:buFontTx/>
              <a:buChar char="•"/>
            </a:pPr>
            <a:r>
              <a:rPr lang="en-US" altLang="en-US" smtClean="0">
                <a:latin typeface="Arial" charset="0"/>
              </a:rPr>
              <a:t>The quality of discharge measurement made on the downtream side of bridges can be degraded by turbulence from bridge piers and abutments.</a:t>
            </a:r>
          </a:p>
          <a:p>
            <a:pPr eaLnBrk="1" hangingPunct="1">
              <a:buFontTx/>
              <a:buChar char="•"/>
            </a:pPr>
            <a:r>
              <a:rPr lang="en-US" altLang="en-US" smtClean="0">
                <a:latin typeface="Arial" charset="0"/>
              </a:rPr>
              <a:t>If GPS and/or depth sounder are require they each require another set of radio modems or special multi-channel radio modems.</a:t>
            </a:r>
          </a:p>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CACC8E95-FEB3-4518-8824-7DE92C81EDD3}" type="slidenum">
              <a:rPr lang="en-US" sz="1300" b="0">
                <a:solidFill>
                  <a:schemeClr val="tx1"/>
                </a:solidFill>
              </a:rPr>
              <a:pPr eaLnBrk="1" hangingPunct="1"/>
              <a:t>26</a:t>
            </a:fld>
            <a:endParaRPr lang="en-US" sz="1300" b="0">
              <a:solidFill>
                <a:schemeClr val="tx1"/>
              </a:solidFill>
            </a:endParaRPr>
          </a:p>
        </p:txBody>
      </p:sp>
      <p:sp>
        <p:nvSpPr>
          <p:cNvPr id="61443" name="Rectangle 2"/>
          <p:cNvSpPr>
            <a:spLocks noGrp="1" noRot="1" noChangeAspect="1" noChangeArrowheads="1" noTextEdit="1"/>
          </p:cNvSpPr>
          <p:nvPr>
            <p:ph type="sldImg"/>
          </p:nvPr>
        </p:nvSpPr>
        <p:spPr>
          <a:xfrm>
            <a:off x="1146175" y="687388"/>
            <a:ext cx="4567238" cy="3427412"/>
          </a:xfrm>
          <a:ln/>
        </p:spPr>
      </p:sp>
      <p:sp>
        <p:nvSpPr>
          <p:cNvPr id="61444" name="Rectangle 3"/>
          <p:cNvSpPr>
            <a:spLocks noGrp="1" noChangeArrowheads="1"/>
          </p:cNvSpPr>
          <p:nvPr>
            <p:ph type="body" idx="1"/>
          </p:nvPr>
        </p:nvSpPr>
        <p:spPr>
          <a:xfrm>
            <a:off x="913260" y="4342150"/>
            <a:ext cx="5031482" cy="4113861"/>
          </a:xfrm>
        </p:spPr>
        <p:txBody>
          <a:bodyPr/>
          <a:lstStyle/>
          <a:p>
            <a:pPr eaLnBrk="1" hangingPunct="1"/>
            <a:r>
              <a:rPr lang="en-US" sz="1600">
                <a:latin typeface="Arial" charset="0"/>
              </a:rPr>
              <a:t>In addition to using manned and tethered boats for ADCP measurements, the USGS has invested into the development of remote-controlled (RC) boats. This remote control boat can be used where use of a manned boat is difficult or unsafe, such as insufficient clearance under bridges.  It could be that in the future, as we perfect the development of RC boats and their control systems, many of our measurements will be made with RC boats.  This particular boat was built under contract with OceanSciences Group.  The video clip in the upper right shows an earlier prototype of this RC boat.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395C9EDA-9ACB-4EF1-92F4-ECCA819D1D29}" type="slidenum">
              <a:rPr lang="en-US" sz="1300" b="0">
                <a:solidFill>
                  <a:schemeClr val="tx1"/>
                </a:solidFill>
              </a:rPr>
              <a:pPr eaLnBrk="1" hangingPunct="1"/>
              <a:t>27</a:t>
            </a:fld>
            <a:endParaRPr lang="en-US" sz="1300" b="0">
              <a:solidFill>
                <a:schemeClr val="tx1"/>
              </a:solidFill>
            </a:endParaRPr>
          </a:p>
        </p:txBody>
      </p:sp>
      <p:sp>
        <p:nvSpPr>
          <p:cNvPr id="59395" name="Rectangle 2"/>
          <p:cNvSpPr>
            <a:spLocks noGrp="1" noRot="1" noChangeAspect="1" noChangeArrowheads="1" noTextEdit="1"/>
          </p:cNvSpPr>
          <p:nvPr>
            <p:ph type="sldImg"/>
          </p:nvPr>
        </p:nvSpPr>
        <p:spPr>
          <a:xfrm>
            <a:off x="1154113" y="693738"/>
            <a:ext cx="4548187" cy="3413125"/>
          </a:xfrm>
          <a:ln/>
        </p:spPr>
      </p:sp>
      <p:sp>
        <p:nvSpPr>
          <p:cNvPr id="59396" name="Rectangle 3"/>
          <p:cNvSpPr>
            <a:spLocks noGrp="1" noChangeArrowheads="1"/>
          </p:cNvSpPr>
          <p:nvPr>
            <p:ph type="body" idx="1"/>
          </p:nvPr>
        </p:nvSpPr>
        <p:spPr>
          <a:xfrm>
            <a:off x="911704" y="4342150"/>
            <a:ext cx="5033038" cy="4115425"/>
          </a:xfrm>
        </p:spPr>
        <p:txBody>
          <a:bodyPr lIns="89921" tIns="44963" rIns="89921" bIns="44963"/>
          <a:lstStyle/>
          <a:p>
            <a:pPr eaLnBrk="1" hangingPunct="1"/>
            <a:r>
              <a:rPr lang="en-US" smtClean="0">
                <a:latin typeface="Arial" charset="0"/>
              </a:rPr>
              <a:t>This slide shows the use of a manned boat to make an ADCP measurement.  Notice that this boat is equipped with a kicker motor in addition to the main motor for the boat.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595A71-5B05-4405-B4DC-07CDDF66EF42}" type="slidenum">
              <a:rPr lang="en-US" altLang="en-US" sz="1300"/>
              <a:pPr eaLnBrk="1" hangingPunct="1">
                <a:spcBef>
                  <a:spcPct val="0"/>
                </a:spcBef>
              </a:pPr>
              <a:t>33</a:t>
            </a:fld>
            <a:endParaRPr lang="en-US" altLang="en-US"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Usually the Computer operator sits on the shore while another person pulls the boat back and forth across the stream.</a:t>
            </a:r>
          </a:p>
          <a:p>
            <a:pPr eaLnBrk="1" hangingPunct="1"/>
            <a:endParaRPr lang="en-US" altLang="en-US" smtClean="0">
              <a:latin typeface="Arial" charset="0"/>
            </a:endParaRPr>
          </a:p>
          <a:p>
            <a:pPr eaLnBrk="1" hangingPunct="1"/>
            <a:r>
              <a:rPr lang="en-US" altLang="en-US" dirty="0" smtClean="0">
                <a:latin typeface="Arial" charset="0"/>
              </a:rPr>
              <a:t>Some people have made one man tethered ADCP measurement by taking the laptop with them while pulling the tethered boat across the river. </a:t>
            </a:r>
          </a:p>
          <a:p>
            <a:pPr eaLnBrk="1" hangingPunct="1"/>
            <a:endParaRPr lang="en-US" altLang="en-US" dirty="0" smtClean="0">
              <a:latin typeface="Arial" charset="0"/>
            </a:endParaRPr>
          </a:p>
          <a:p>
            <a:pPr eaLnBrk="1" hangingPunct="1">
              <a:buFontTx/>
              <a:buChar char="•"/>
            </a:pPr>
            <a:r>
              <a:rPr lang="en-US" altLang="en-US" dirty="0" smtClean="0">
                <a:latin typeface="Arial" charset="0"/>
              </a:rPr>
              <a:t>Picture on left shows laptop attached to a golf cart, with battery and radio modem.</a:t>
            </a:r>
          </a:p>
          <a:p>
            <a:pPr eaLnBrk="1" hangingPunct="1">
              <a:buFontTx/>
              <a:buChar char="•"/>
            </a:pPr>
            <a:r>
              <a:rPr lang="en-US" altLang="en-US" dirty="0" smtClean="0">
                <a:latin typeface="Arial" charset="0"/>
              </a:rPr>
              <a:t>Picture on top right shows normal bank setup.</a:t>
            </a:r>
          </a:p>
          <a:p>
            <a:pPr eaLnBrk="1" hangingPunct="1">
              <a:buFontTx/>
              <a:buChar char="•"/>
            </a:pPr>
            <a:r>
              <a:rPr lang="en-US" altLang="en-US" dirty="0" smtClean="0">
                <a:latin typeface="Arial" charset="0"/>
              </a:rPr>
              <a:t>Picture on bottom right shows the Canadians using a full size CRT monitor in the back of the truck.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56A4DB-EB66-44FC-B0D5-C46C184C08BF}" type="slidenum">
              <a:rPr lang="en-US" altLang="en-US" sz="1300"/>
              <a:pPr eaLnBrk="1" hangingPunct="1">
                <a:spcBef>
                  <a:spcPct val="0"/>
                </a:spcBef>
              </a:pPr>
              <a:t>34</a:t>
            </a:fld>
            <a:endParaRPr lang="en-US" altLang="en-US"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Canadian remote control cable way.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9B3E90-C4FE-4379-B58B-50AC6BA15FEA}" type="slidenum">
              <a:rPr lang="en-US" altLang="en-US" sz="1300"/>
              <a:pPr eaLnBrk="1" hangingPunct="1">
                <a:spcBef>
                  <a:spcPct val="0"/>
                </a:spcBef>
              </a:pPr>
              <a:t>36</a:t>
            </a:fld>
            <a:endParaRPr lang="en-US" alt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7A7E4F-902C-47F4-AC0F-CD6422771665}" type="slidenum">
              <a:rPr lang="en-US" altLang="en-US" sz="1300"/>
              <a:pPr eaLnBrk="1" hangingPunct="1">
                <a:spcBef>
                  <a:spcPct val="0"/>
                </a:spcBef>
              </a:pPr>
              <a:t>37</a:t>
            </a:fld>
            <a:endParaRPr lang="en-US" alt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2BE7D938-76E1-4752-A42A-489BA9473FB9}" type="slidenum">
              <a:rPr lang="en-US" sz="1300" b="0">
                <a:solidFill>
                  <a:schemeClr val="tx1"/>
                </a:solidFill>
              </a:rPr>
              <a:pPr eaLnBrk="1" hangingPunct="1"/>
              <a:t>8</a:t>
            </a:fld>
            <a:endParaRPr lang="en-US" sz="1300" b="0">
              <a:solidFill>
                <a:schemeClr val="tx1"/>
              </a:solidFill>
            </a:endParaRPr>
          </a:p>
        </p:txBody>
      </p:sp>
      <p:sp>
        <p:nvSpPr>
          <p:cNvPr id="71683" name="Rectangle 2"/>
          <p:cNvSpPr>
            <a:spLocks noGrp="1" noRot="1" noChangeAspect="1" noChangeArrowheads="1" noTextEdit="1"/>
          </p:cNvSpPr>
          <p:nvPr>
            <p:ph type="sldImg"/>
          </p:nvPr>
        </p:nvSpPr>
        <p:spPr>
          <a:xfrm>
            <a:off x="1154113" y="693738"/>
            <a:ext cx="4548187" cy="3413125"/>
          </a:xfrm>
          <a:ln/>
        </p:spPr>
      </p:sp>
      <p:sp>
        <p:nvSpPr>
          <p:cNvPr id="71684" name="Rectangle 3"/>
          <p:cNvSpPr>
            <a:spLocks noGrp="1" noChangeArrowheads="1"/>
          </p:cNvSpPr>
          <p:nvPr>
            <p:ph type="body" idx="1"/>
          </p:nvPr>
        </p:nvSpPr>
        <p:spPr>
          <a:xfrm>
            <a:off x="911704" y="4342150"/>
            <a:ext cx="5033038" cy="4115425"/>
          </a:xfrm>
        </p:spPr>
        <p:txBody>
          <a:bodyPr/>
          <a:lstStyle/>
          <a:p>
            <a:pPr eaLnBrk="1" hangingPunct="1"/>
            <a:r>
              <a:rPr lang="en-US" smtClean="0">
                <a:latin typeface="Arial" charset="0"/>
              </a:rPr>
              <a:t>This is a Nortek EZ-Q mounted to a bridge pier in Indiana.  It was mounted to the pier ‘facing’ towards the left bank.  Do you notice anything odd or wrong about the discharge measurement being made in the photo on the right?  </a:t>
            </a:r>
          </a:p>
          <a:p>
            <a:pPr eaLnBrk="1" hangingPunct="1"/>
            <a:endParaRPr lang="en-US" smtClean="0">
              <a:latin typeface="Arial" charset="0"/>
            </a:endParaRPr>
          </a:p>
          <a:p>
            <a:pPr eaLnBrk="1" hangingPunct="1"/>
            <a:r>
              <a:rPr lang="en-US" smtClean="0">
                <a:latin typeface="Arial" charset="0"/>
              </a:rPr>
              <a:t>The streamgager is standing in the area that includes the sampling volume for the horizontal profiler.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4827D6B-0882-46CE-BF5C-6252A2E2D053}" type="slidenum">
              <a:rPr lang="en-US" altLang="en-US" sz="1300"/>
              <a:pPr eaLnBrk="1" hangingPunct="1">
                <a:spcBef>
                  <a:spcPct val="0"/>
                </a:spcBef>
              </a:pPr>
              <a:t>38</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This is an example of a fairly good bridge measurement site. Ask what might some problems be at this site? Assuming this is the down stream side of the bridge, at the right edge weeds/tall grass can be seen coming out of the water, so depth may be a problem. Also, if there are lots of submerged vegetation, you may have a bottom tracking problem.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DEDB90-60DD-4B2D-A82B-01E9380B3BEC}" type="slidenum">
              <a:rPr lang="en-US" altLang="en-US" sz="1300"/>
              <a:pPr eaLnBrk="1" hangingPunct="1">
                <a:spcBef>
                  <a:spcPct val="0"/>
                </a:spcBef>
              </a:pPr>
              <a:t>39</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Lots of turbulence downstream of piers. The left edge actually has reverse flow. Truss bridge makes it very difficult to tow the boat across the channel.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DEDB90-60DD-4B2D-A82B-01E9380B3BEC}" type="slidenum">
              <a:rPr lang="en-US" altLang="en-US" sz="1300"/>
              <a:pPr eaLnBrk="1" hangingPunct="1">
                <a:spcBef>
                  <a:spcPct val="0"/>
                </a:spcBef>
              </a:pPr>
              <a:t>40</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Lots of turbulence downstream of piers. The left edge actually has reverse flow. Truss bridge makes it very difficult to tow the boat across the channel.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82728B9B-A843-4D35-9EB2-151AA9BF8954}" type="slidenum">
              <a:rPr lang="en-US" sz="1300" b="0">
                <a:solidFill>
                  <a:schemeClr val="tx1"/>
                </a:solidFill>
              </a:rPr>
              <a:pPr eaLnBrk="1" hangingPunct="1"/>
              <a:t>9</a:t>
            </a:fld>
            <a:endParaRPr lang="en-US" sz="1300" b="0">
              <a:solidFill>
                <a:schemeClr val="tx1"/>
              </a:solidFill>
            </a:endParaRPr>
          </a:p>
        </p:txBody>
      </p:sp>
      <p:sp>
        <p:nvSpPr>
          <p:cNvPr id="72707" name="Rectangle 2"/>
          <p:cNvSpPr>
            <a:spLocks noGrp="1" noRot="1" noChangeAspect="1" noChangeArrowheads="1" noTextEdit="1"/>
          </p:cNvSpPr>
          <p:nvPr>
            <p:ph type="sldImg"/>
          </p:nvPr>
        </p:nvSpPr>
        <p:spPr>
          <a:xfrm>
            <a:off x="1154113" y="693738"/>
            <a:ext cx="4548187" cy="3413125"/>
          </a:xfrm>
          <a:ln/>
        </p:spPr>
      </p:sp>
      <p:sp>
        <p:nvSpPr>
          <p:cNvPr id="72708" name="Rectangle 3"/>
          <p:cNvSpPr>
            <a:spLocks noGrp="1" noChangeArrowheads="1"/>
          </p:cNvSpPr>
          <p:nvPr>
            <p:ph type="body" idx="1"/>
          </p:nvPr>
        </p:nvSpPr>
        <p:spPr>
          <a:xfrm>
            <a:off x="911704" y="4342150"/>
            <a:ext cx="5033038" cy="4115425"/>
          </a:xfrm>
        </p:spPr>
        <p:txBody>
          <a:bodyPr/>
          <a:lstStyle/>
          <a:p>
            <a:pPr eaLnBrk="1" hangingPunct="1"/>
            <a:r>
              <a:rPr lang="en-US" smtClean="0">
                <a:latin typeface="Arial" charset="0"/>
              </a:rPr>
              <a:t>This is a photo of a SonTek ADP uplooker that was used for some work in Florida.  The ADP was direct-cabled to shore.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F195FFD4-A9C2-4CD5-BB70-E8C78E062949}" type="slidenum">
              <a:rPr lang="en-US" sz="1300" b="0">
                <a:solidFill>
                  <a:schemeClr val="tx1"/>
                </a:solidFill>
              </a:rPr>
              <a:pPr eaLnBrk="1" hangingPunct="1"/>
              <a:t>10</a:t>
            </a:fld>
            <a:endParaRPr lang="en-US" sz="1300" b="0">
              <a:solidFill>
                <a:schemeClr val="tx1"/>
              </a:solidFill>
            </a:endParaRPr>
          </a:p>
        </p:txBody>
      </p:sp>
      <p:sp>
        <p:nvSpPr>
          <p:cNvPr id="73731" name="Rectangle 2"/>
          <p:cNvSpPr>
            <a:spLocks noGrp="1" noRot="1" noChangeAspect="1" noChangeArrowheads="1" noTextEdit="1"/>
          </p:cNvSpPr>
          <p:nvPr>
            <p:ph type="sldImg"/>
          </p:nvPr>
        </p:nvSpPr>
        <p:spPr>
          <a:xfrm>
            <a:off x="1154113" y="693738"/>
            <a:ext cx="4548187" cy="3413125"/>
          </a:xfrm>
          <a:ln/>
        </p:spPr>
      </p:sp>
      <p:sp>
        <p:nvSpPr>
          <p:cNvPr id="73732" name="Rectangle 3"/>
          <p:cNvSpPr>
            <a:spLocks noGrp="1" noChangeArrowheads="1"/>
          </p:cNvSpPr>
          <p:nvPr>
            <p:ph type="body" idx="1"/>
          </p:nvPr>
        </p:nvSpPr>
        <p:spPr>
          <a:xfrm>
            <a:off x="911704" y="4342150"/>
            <a:ext cx="5033038" cy="4115425"/>
          </a:xfrm>
        </p:spPr>
        <p:txBody>
          <a:bodyPr/>
          <a:lstStyle/>
          <a:p>
            <a:pPr eaLnBrk="1" hangingPunct="1"/>
            <a:r>
              <a:rPr lang="en-US" smtClean="0">
                <a:latin typeface="Arial" charset="0"/>
              </a:rPr>
              <a:t>Here is one of the newer profilers, the SonTek Argonaut SW.  This profiler was originally designed for use in shallow canals and can be used to directly measure the flow.  It is being used in several offices in the USGS as an index-velocity meter.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1B472CAD-4AAF-4483-BE8E-59B90C8F99AE}" type="slidenum">
              <a:rPr lang="en-US" sz="1300" b="0">
                <a:solidFill>
                  <a:schemeClr val="tx1"/>
                </a:solidFill>
              </a:rPr>
              <a:pPr eaLnBrk="1" hangingPunct="1"/>
              <a:t>13</a:t>
            </a:fld>
            <a:endParaRPr lang="en-US" sz="1300" b="0">
              <a:solidFill>
                <a:schemeClr val="tx1"/>
              </a:solidFill>
            </a:endParaRPr>
          </a:p>
        </p:txBody>
      </p:sp>
      <p:sp>
        <p:nvSpPr>
          <p:cNvPr id="63491" name="Rectangle 2"/>
          <p:cNvSpPr>
            <a:spLocks noGrp="1" noRot="1" noChangeAspect="1" noChangeArrowheads="1" noTextEdit="1"/>
          </p:cNvSpPr>
          <p:nvPr>
            <p:ph type="sldImg"/>
          </p:nvPr>
        </p:nvSpPr>
        <p:spPr>
          <a:xfrm>
            <a:off x="1157288" y="693738"/>
            <a:ext cx="4548187" cy="3413125"/>
          </a:xfrm>
          <a:ln/>
        </p:spPr>
      </p:sp>
      <p:sp>
        <p:nvSpPr>
          <p:cNvPr id="63492" name="Rectangle 3"/>
          <p:cNvSpPr>
            <a:spLocks noGrp="1" noChangeArrowheads="1"/>
          </p:cNvSpPr>
          <p:nvPr>
            <p:ph type="body" idx="1"/>
          </p:nvPr>
        </p:nvSpPr>
        <p:spPr>
          <a:xfrm>
            <a:off x="911704" y="4342150"/>
            <a:ext cx="5033038" cy="4115425"/>
          </a:xfrm>
        </p:spPr>
        <p:txBody>
          <a:bodyPr lIns="91471" tIns="45736" rIns="91471" bIns="45736"/>
          <a:lstStyle/>
          <a:p>
            <a:pPr eaLnBrk="1" hangingPunct="1"/>
            <a:r>
              <a:rPr lang="en-US" smtClean="0">
                <a:latin typeface="Arial" charset="0"/>
              </a:rPr>
              <a:t>This slide illustrates a discharge measurement of a very low flow – where the mean velocity was 0.05 ft/s ( xx cm/s ).  This measurement was made in the Chicago River, where the cross sectional area is in excess of 4,000 square feet.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A5CFE328-AE40-41B3-B3BF-58983E0F5D55}" type="slidenum">
              <a:rPr lang="en-US" sz="1300" b="0">
                <a:solidFill>
                  <a:schemeClr val="tx1"/>
                </a:solidFill>
              </a:rPr>
              <a:pPr eaLnBrk="1" hangingPunct="1"/>
              <a:t>14</a:t>
            </a:fld>
            <a:endParaRPr lang="en-US" sz="1300" b="0">
              <a:solidFill>
                <a:schemeClr val="tx1"/>
              </a:solidFill>
            </a:endParaRPr>
          </a:p>
        </p:txBody>
      </p:sp>
      <p:sp>
        <p:nvSpPr>
          <p:cNvPr id="55299" name="Rectangle 2"/>
          <p:cNvSpPr>
            <a:spLocks noGrp="1" noRot="1" noChangeAspect="1" noChangeArrowheads="1" noTextEdit="1"/>
          </p:cNvSpPr>
          <p:nvPr>
            <p:ph type="sldImg"/>
          </p:nvPr>
        </p:nvSpPr>
        <p:spPr>
          <a:xfrm>
            <a:off x="1154113" y="693738"/>
            <a:ext cx="4548187" cy="3413125"/>
          </a:xfrm>
          <a:ln/>
        </p:spPr>
      </p:sp>
      <p:sp>
        <p:nvSpPr>
          <p:cNvPr id="55300" name="Rectangle 3"/>
          <p:cNvSpPr>
            <a:spLocks noGrp="1" noChangeArrowheads="1"/>
          </p:cNvSpPr>
          <p:nvPr>
            <p:ph type="body" idx="1"/>
          </p:nvPr>
        </p:nvSpPr>
        <p:spPr>
          <a:xfrm>
            <a:off x="911704" y="4342150"/>
            <a:ext cx="5033038" cy="4115425"/>
          </a:xfrm>
        </p:spPr>
        <p:txBody>
          <a:bodyPr/>
          <a:lstStyle/>
          <a:p>
            <a:pPr eaLnBrk="1" hangingPunct="1"/>
            <a:r>
              <a:rPr lang="en-US" smtClean="0">
                <a:latin typeface="Arial" charset="0"/>
              </a:rPr>
              <a:t>Here are some of the commonly used ADCP’s.  One ADCP not shown is the Boogiedopp ADCP.  The future of the Boogiedopp is somewhat ‘up in the air’ at present, although there are approximately 10 in use in the USGS.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ACE81DCC-6C12-4FEF-80C4-2AE6B76E1C1B}" type="slidenum">
              <a:rPr lang="en-US" sz="1300" b="0">
                <a:solidFill>
                  <a:schemeClr val="tx1"/>
                </a:solidFill>
              </a:rPr>
              <a:pPr eaLnBrk="1" hangingPunct="1"/>
              <a:t>16</a:t>
            </a:fld>
            <a:endParaRPr lang="en-US" sz="1300" b="0">
              <a:solidFill>
                <a:schemeClr val="tx1"/>
              </a:solidFill>
            </a:endParaRPr>
          </a:p>
        </p:txBody>
      </p:sp>
      <p:sp>
        <p:nvSpPr>
          <p:cNvPr id="75779" name="Rectangle 2"/>
          <p:cNvSpPr>
            <a:spLocks noGrp="1" noRot="1" noChangeAspect="1" noChangeArrowheads="1" noTextEdit="1"/>
          </p:cNvSpPr>
          <p:nvPr>
            <p:ph type="sldImg"/>
          </p:nvPr>
        </p:nvSpPr>
        <p:spPr>
          <a:xfrm>
            <a:off x="1154113" y="693738"/>
            <a:ext cx="4548187" cy="3413125"/>
          </a:xfrm>
          <a:ln/>
        </p:spPr>
      </p:sp>
      <p:sp>
        <p:nvSpPr>
          <p:cNvPr id="75780" name="Rectangle 3"/>
          <p:cNvSpPr>
            <a:spLocks noGrp="1" noChangeArrowheads="1"/>
          </p:cNvSpPr>
          <p:nvPr>
            <p:ph type="body" idx="1"/>
          </p:nvPr>
        </p:nvSpPr>
        <p:spPr>
          <a:xfrm>
            <a:off x="911704" y="4342150"/>
            <a:ext cx="5033038" cy="4115425"/>
          </a:xfrm>
        </p:spPr>
        <p:txBody>
          <a:bodyPr/>
          <a:lstStyle/>
          <a:p>
            <a:pPr eaLnBrk="1" hangingPunct="1"/>
            <a:r>
              <a:rPr lang="en-US" smtClean="0">
                <a:latin typeface="Arial" charset="0"/>
              </a:rPr>
              <a:t>Another example of use of uplookers is from New York where an uplooker is being used to estimate suspended sediment loads on the Hudson River.  Shown here is a backscatter contour plot from WinRiver.  The question is, Can we use acoustic backscatter (ABS) as a surrogate for suspended sediment concentration?  When one studies backscatter contour plots such as this one, it seems possible, at least qualitatively.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274" eaLnBrk="0" hangingPunct="0">
              <a:defRPr sz="2000" b="1">
                <a:solidFill>
                  <a:schemeClr val="bg2"/>
                </a:solidFill>
                <a:latin typeface="Arial" charset="0"/>
                <a:cs typeface="Arial" charset="0"/>
              </a:defRPr>
            </a:lvl1pPr>
            <a:lvl2pPr marL="702088" indent="-269914" defTabSz="914274" eaLnBrk="0" hangingPunct="0">
              <a:defRPr sz="2000" b="1">
                <a:solidFill>
                  <a:schemeClr val="bg2"/>
                </a:solidFill>
                <a:latin typeface="Arial" charset="0"/>
                <a:cs typeface="Arial" charset="0"/>
              </a:defRPr>
            </a:lvl2pPr>
            <a:lvl3pPr marL="1081216" indent="-216868" defTabSz="914274" eaLnBrk="0" hangingPunct="0">
              <a:defRPr sz="2000" b="1">
                <a:solidFill>
                  <a:schemeClr val="bg2"/>
                </a:solidFill>
                <a:latin typeface="Arial" charset="0"/>
                <a:cs typeface="Arial" charset="0"/>
              </a:defRPr>
            </a:lvl3pPr>
            <a:lvl4pPr marL="1513389" indent="-215307" defTabSz="914274" eaLnBrk="0" hangingPunct="0">
              <a:defRPr sz="2000" b="1">
                <a:solidFill>
                  <a:schemeClr val="bg2"/>
                </a:solidFill>
                <a:latin typeface="Arial" charset="0"/>
                <a:cs typeface="Arial" charset="0"/>
              </a:defRPr>
            </a:lvl4pPr>
            <a:lvl5pPr marL="1945564" indent="-215307" defTabSz="914274" eaLnBrk="0" hangingPunct="0">
              <a:defRPr sz="2000" b="1">
                <a:solidFill>
                  <a:schemeClr val="bg2"/>
                </a:solidFill>
                <a:latin typeface="Arial" charset="0"/>
                <a:cs typeface="Arial" charset="0"/>
              </a:defRPr>
            </a:lvl5pPr>
            <a:lvl6pPr marL="2394900" indent="-215307" defTabSz="914274" eaLnBrk="0" fontAlgn="base" hangingPunct="0">
              <a:spcBef>
                <a:spcPct val="0"/>
              </a:spcBef>
              <a:spcAft>
                <a:spcPct val="0"/>
              </a:spcAft>
              <a:defRPr sz="2000" b="1">
                <a:solidFill>
                  <a:schemeClr val="bg2"/>
                </a:solidFill>
                <a:latin typeface="Arial" charset="0"/>
                <a:cs typeface="Arial" charset="0"/>
              </a:defRPr>
            </a:lvl6pPr>
            <a:lvl7pPr marL="2844236" indent="-215307" defTabSz="914274" eaLnBrk="0" fontAlgn="base" hangingPunct="0">
              <a:spcBef>
                <a:spcPct val="0"/>
              </a:spcBef>
              <a:spcAft>
                <a:spcPct val="0"/>
              </a:spcAft>
              <a:defRPr sz="2000" b="1">
                <a:solidFill>
                  <a:schemeClr val="bg2"/>
                </a:solidFill>
                <a:latin typeface="Arial" charset="0"/>
                <a:cs typeface="Arial" charset="0"/>
              </a:defRPr>
            </a:lvl7pPr>
            <a:lvl8pPr marL="3293572" indent="-215307" defTabSz="914274" eaLnBrk="0" fontAlgn="base" hangingPunct="0">
              <a:spcBef>
                <a:spcPct val="0"/>
              </a:spcBef>
              <a:spcAft>
                <a:spcPct val="0"/>
              </a:spcAft>
              <a:defRPr sz="2000" b="1">
                <a:solidFill>
                  <a:schemeClr val="bg2"/>
                </a:solidFill>
                <a:latin typeface="Arial" charset="0"/>
                <a:cs typeface="Arial" charset="0"/>
              </a:defRPr>
            </a:lvl8pPr>
            <a:lvl9pPr marL="3742908" indent="-215307" defTabSz="914274" eaLnBrk="0" fontAlgn="base" hangingPunct="0">
              <a:spcBef>
                <a:spcPct val="0"/>
              </a:spcBef>
              <a:spcAft>
                <a:spcPct val="0"/>
              </a:spcAft>
              <a:defRPr sz="2000" b="1">
                <a:solidFill>
                  <a:schemeClr val="bg2"/>
                </a:solidFill>
                <a:latin typeface="Arial" charset="0"/>
                <a:cs typeface="Arial" charset="0"/>
              </a:defRPr>
            </a:lvl9pPr>
          </a:lstStyle>
          <a:p>
            <a:pPr eaLnBrk="1" hangingPunct="1"/>
            <a:fld id="{D5A8FD77-8A5C-4FB7-9020-9B29D3E8F20C}" type="slidenum">
              <a:rPr lang="en-US" sz="1300" b="0">
                <a:solidFill>
                  <a:schemeClr val="tx1"/>
                </a:solidFill>
              </a:rPr>
              <a:pPr eaLnBrk="1" hangingPunct="1"/>
              <a:t>20</a:t>
            </a:fld>
            <a:endParaRPr lang="en-US" sz="1300" b="0">
              <a:solidFill>
                <a:schemeClr val="tx1"/>
              </a:solidFill>
            </a:endParaRPr>
          </a:p>
        </p:txBody>
      </p:sp>
      <p:sp>
        <p:nvSpPr>
          <p:cNvPr id="60419" name="Rectangle 2"/>
          <p:cNvSpPr>
            <a:spLocks noGrp="1" noRot="1" noChangeAspect="1" noChangeArrowheads="1" noTextEdit="1"/>
          </p:cNvSpPr>
          <p:nvPr>
            <p:ph type="sldImg"/>
          </p:nvPr>
        </p:nvSpPr>
        <p:spPr>
          <a:xfrm>
            <a:off x="1154113" y="693738"/>
            <a:ext cx="4548187" cy="3413125"/>
          </a:xfrm>
          <a:ln/>
        </p:spPr>
      </p:sp>
      <p:sp>
        <p:nvSpPr>
          <p:cNvPr id="60420" name="Rectangle 3"/>
          <p:cNvSpPr>
            <a:spLocks noGrp="1" noChangeArrowheads="1"/>
          </p:cNvSpPr>
          <p:nvPr>
            <p:ph type="body" idx="1"/>
          </p:nvPr>
        </p:nvSpPr>
        <p:spPr>
          <a:xfrm>
            <a:off x="911704" y="4342150"/>
            <a:ext cx="5033038" cy="4115425"/>
          </a:xfrm>
        </p:spPr>
        <p:txBody>
          <a:bodyPr/>
          <a:lstStyle/>
          <a:p>
            <a:pPr eaLnBrk="1" hangingPunct="1"/>
            <a:r>
              <a:rPr lang="en-US" smtClean="0">
                <a:latin typeface="Arial" charset="0"/>
              </a:rPr>
              <a:t>This slide shows a tethered boat being used to make a discharge measurement.  With tethered boats, ADCP data is radioed from the ADCP on the boat to the ADCP operator who is located somewhere on the shore (see photo on the left).  Tethered boats measurements require 2 people, one to operate, configure, and collect data from the ADCP, and the other to operate the boat by means of a tether.  This person can set up anywhere as long as he/she is within range of the radio modems.  The other person tows the tethered boat back and forth across the measurement section (photo on the right).  </a:t>
            </a:r>
          </a:p>
          <a:p>
            <a:pPr eaLnBrk="1" hangingPunct="1"/>
            <a:endParaRPr lang="en-US" smtClean="0">
              <a:latin typeface="Arial" charset="0"/>
            </a:endParaRPr>
          </a:p>
          <a:p>
            <a:pPr eaLnBrk="1" hangingPunct="1"/>
            <a:r>
              <a:rPr lang="en-US" smtClean="0">
                <a:latin typeface="Arial" charset="0"/>
              </a:rPr>
              <a:t>What potential problems do you observe in the measurement being made on the right?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3" eaLnBrk="0" hangingPunct="0">
              <a:spcBef>
                <a:spcPct val="30000"/>
              </a:spcBef>
              <a:defRPr sz="1200">
                <a:solidFill>
                  <a:schemeClr val="tx1"/>
                </a:solidFill>
                <a:latin typeface="Arial" charset="0"/>
              </a:defRPr>
            </a:lvl1pPr>
            <a:lvl2pPr marL="702717" indent="-270276" defTabSz="914433" eaLnBrk="0" hangingPunct="0">
              <a:spcBef>
                <a:spcPct val="30000"/>
              </a:spcBef>
              <a:defRPr sz="1200">
                <a:solidFill>
                  <a:schemeClr val="tx1"/>
                </a:solidFill>
                <a:latin typeface="Arial" charset="0"/>
              </a:defRPr>
            </a:lvl2pPr>
            <a:lvl3pPr marL="1081103" indent="-216221" defTabSz="914433" eaLnBrk="0" hangingPunct="0">
              <a:spcBef>
                <a:spcPct val="30000"/>
              </a:spcBef>
              <a:defRPr sz="1200">
                <a:solidFill>
                  <a:schemeClr val="tx1"/>
                </a:solidFill>
                <a:latin typeface="Arial" charset="0"/>
              </a:defRPr>
            </a:lvl3pPr>
            <a:lvl4pPr marL="1513543" indent="-216221" defTabSz="914433" eaLnBrk="0" hangingPunct="0">
              <a:spcBef>
                <a:spcPct val="30000"/>
              </a:spcBef>
              <a:defRPr sz="1200">
                <a:solidFill>
                  <a:schemeClr val="tx1"/>
                </a:solidFill>
                <a:latin typeface="Arial" charset="0"/>
              </a:defRPr>
            </a:lvl4pPr>
            <a:lvl5pPr marL="1945985" indent="-216221" defTabSz="914433" eaLnBrk="0" hangingPunct="0">
              <a:spcBef>
                <a:spcPct val="30000"/>
              </a:spcBef>
              <a:defRPr sz="1200">
                <a:solidFill>
                  <a:schemeClr val="tx1"/>
                </a:solidFill>
                <a:latin typeface="Arial" charset="0"/>
              </a:defRPr>
            </a:lvl5pPr>
            <a:lvl6pPr marL="2378426" indent="-216221" defTabSz="914433" eaLnBrk="0" fontAlgn="base" hangingPunct="0">
              <a:spcBef>
                <a:spcPct val="30000"/>
              </a:spcBef>
              <a:spcAft>
                <a:spcPct val="0"/>
              </a:spcAft>
              <a:defRPr sz="1200">
                <a:solidFill>
                  <a:schemeClr val="tx1"/>
                </a:solidFill>
                <a:latin typeface="Arial" charset="0"/>
              </a:defRPr>
            </a:lvl6pPr>
            <a:lvl7pPr marL="2810867" indent="-216221" defTabSz="914433" eaLnBrk="0" fontAlgn="base" hangingPunct="0">
              <a:spcBef>
                <a:spcPct val="30000"/>
              </a:spcBef>
              <a:spcAft>
                <a:spcPct val="0"/>
              </a:spcAft>
              <a:defRPr sz="1200">
                <a:solidFill>
                  <a:schemeClr val="tx1"/>
                </a:solidFill>
                <a:latin typeface="Arial" charset="0"/>
              </a:defRPr>
            </a:lvl7pPr>
            <a:lvl8pPr marL="3243309" indent="-216221" defTabSz="914433" eaLnBrk="0" fontAlgn="base" hangingPunct="0">
              <a:spcBef>
                <a:spcPct val="30000"/>
              </a:spcBef>
              <a:spcAft>
                <a:spcPct val="0"/>
              </a:spcAft>
              <a:defRPr sz="1200">
                <a:solidFill>
                  <a:schemeClr val="tx1"/>
                </a:solidFill>
                <a:latin typeface="Arial" charset="0"/>
              </a:defRPr>
            </a:lvl8pPr>
            <a:lvl9pPr marL="3675750" indent="-216221" defTabSz="9144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FE57B9-5543-4373-80AE-76EEA8E9F22C}" type="slidenum">
              <a:rPr lang="en-US" altLang="en-US" sz="1300"/>
              <a:pPr eaLnBrk="1" hangingPunct="1">
                <a:spcBef>
                  <a:spcPct val="0"/>
                </a:spcBef>
              </a:pPr>
              <a:t>21</a:t>
            </a:fld>
            <a:endParaRPr lang="en-US" alt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3805" y="4343703"/>
            <a:ext cx="5030391" cy="41138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Most common method is from the downstream side of a bridge. What problems might you encounter on the downstream side of bridges? Turbulence from bridge piers, still might have traffic safety issues.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26A0EB-7225-4EF6-A33E-2911DDD3DCB3}" type="datetimeFigureOut">
              <a:rPr lang="en-US" smtClean="0">
                <a:solidFill>
                  <a:srgbClr val="DBF5F9">
                    <a:shade val="90000"/>
                  </a:srgbClr>
                </a:solidFill>
              </a:rPr>
              <a:pPr/>
              <a:t>7/7/2015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8FE1D6D-E3F1-40BC-9318-0267075D96D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118117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89990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9994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84984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6A0EB-7225-4EF6-A33E-2911DDD3DCB3}" type="datetimeFigureOut">
              <a:rPr lang="en-US" smtClean="0">
                <a:solidFill>
                  <a:srgbClr val="DBF5F9">
                    <a:shade val="90000"/>
                  </a:srgbClr>
                </a:solidFill>
              </a:rPr>
              <a:pPr/>
              <a:t>7/7/2015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8FE1D6D-E3F1-40BC-9318-0267075D96D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273685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57519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6289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5112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00978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29298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6A0EB-7225-4EF6-A33E-2911DDD3DCB3}" type="datetimeFigureOut">
              <a:rPr lang="en-US" smtClean="0">
                <a:solidFill>
                  <a:srgbClr val="04617B">
                    <a:shade val="90000"/>
                  </a:srgbClr>
                </a:solidFill>
              </a:rPr>
              <a:pPr/>
              <a:t>7/7/2015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8FE1D6D-E3F1-40BC-9318-0267075D96D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56780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FD087-C89C-4EAE-8E5C-91C7251DBFD2}" type="datetimeFigureOut">
              <a:rPr lang="en-US" smtClean="0">
                <a:solidFill>
                  <a:prstClr val="black">
                    <a:tint val="75000"/>
                  </a:prstClr>
                </a:solidFill>
              </a:rPr>
              <a:pPr/>
              <a:t>7/7/2015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C9D43-682B-4747-A940-1499401E6C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74774925"/>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jpeg"/><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sontek.com/product/rivercat/mini-adp.jpg"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file:///D:\My%20Files\Training%20Courses\Basic%20ADCP%20Training%20-%20New%20Materials\Iraq%20Training%20Presentations\highvel.mpg" TargetMode="Externa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jpeg"/><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Hydrological Information System</a:t>
            </a:r>
            <a:endParaRPr lang="en-US" dirty="0"/>
          </a:p>
        </p:txBody>
      </p:sp>
      <p:sp>
        <p:nvSpPr>
          <p:cNvPr id="3" name="Subtitle 2"/>
          <p:cNvSpPr>
            <a:spLocks noGrp="1"/>
          </p:cNvSpPr>
          <p:nvPr>
            <p:ph type="subTitle" idx="1"/>
          </p:nvPr>
        </p:nvSpPr>
        <p:spPr>
          <a:xfrm>
            <a:off x="1371600" y="3505200"/>
            <a:ext cx="6400800" cy="2133600"/>
          </a:xfrm>
        </p:spPr>
        <p:txBody>
          <a:bodyPr/>
          <a:lstStyle/>
          <a:p>
            <a:r>
              <a:rPr lang="en-US" dirty="0" smtClean="0"/>
              <a:t>Module -  Discharge Measurement</a:t>
            </a:r>
            <a:endParaRPr lang="en-US" dirty="0"/>
          </a:p>
        </p:txBody>
      </p:sp>
      <p:sp>
        <p:nvSpPr>
          <p:cNvPr id="4" name="Subtitle 2"/>
          <p:cNvSpPr txBox="1">
            <a:spLocks/>
          </p:cNvSpPr>
          <p:nvPr/>
        </p:nvSpPr>
        <p:spPr>
          <a:xfrm>
            <a:off x="1447800" y="4191000"/>
            <a:ext cx="7406640" cy="17526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US" dirty="0" smtClean="0">
                <a:solidFill>
                  <a:srgbClr val="92D050"/>
                </a:solidFill>
              </a:rPr>
              <a:t>Anish</a:t>
            </a:r>
          </a:p>
          <a:p>
            <a:r>
              <a:rPr lang="en-US" dirty="0">
                <a:solidFill>
                  <a:srgbClr val="92D050"/>
                </a:solidFill>
              </a:rPr>
              <a:t>	</a:t>
            </a:r>
            <a:r>
              <a:rPr lang="en-US" dirty="0" smtClean="0">
                <a:solidFill>
                  <a:srgbClr val="92D050"/>
                </a:solidFill>
              </a:rPr>
              <a:t>….. Hydro-Informatics Expert</a:t>
            </a:r>
          </a:p>
          <a:p>
            <a:r>
              <a:rPr lang="en-US" dirty="0">
                <a:solidFill>
                  <a:srgbClr val="92D050"/>
                </a:solidFill>
              </a:rPr>
              <a:t>	</a:t>
            </a:r>
            <a:r>
              <a:rPr lang="en-US" dirty="0" smtClean="0">
                <a:solidFill>
                  <a:srgbClr val="92D050"/>
                </a:solidFill>
              </a:rPr>
              <a:t>	The World Bank</a:t>
            </a:r>
            <a:endParaRPr lang="en-US" dirty="0">
              <a:solidFill>
                <a:srgbClr val="92D050"/>
              </a:solidFill>
            </a:endParaRPr>
          </a:p>
        </p:txBody>
      </p:sp>
    </p:spTree>
    <p:extLst>
      <p:ext uri="{BB962C8B-B14F-4D97-AF65-F5344CB8AC3E}">
        <p14:creationId xmlns="" xmlns:p14="http://schemas.microsoft.com/office/powerpoint/2010/main" val="420819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rrowheads="1"/>
          </p:cNvSpPr>
          <p:nvPr>
            <p:ph type="title" idx="4294967295"/>
          </p:nvPr>
        </p:nvSpPr>
        <p:spPr>
          <a:xfrm>
            <a:off x="0" y="533400"/>
            <a:ext cx="8229600" cy="990600"/>
          </a:xfrm>
        </p:spPr>
        <p:txBody>
          <a:bodyPr/>
          <a:lstStyle/>
          <a:p>
            <a:pPr eaLnBrk="1" hangingPunct="1"/>
            <a:r>
              <a:rPr lang="en-US"/>
              <a:t>Sontek Argonaut SW</a:t>
            </a:r>
          </a:p>
        </p:txBody>
      </p:sp>
      <p:pic>
        <p:nvPicPr>
          <p:cNvPr id="4" name="Picture 3" descr="Picture2.jpg"/>
          <p:cNvPicPr>
            <a:picLocks noChangeAspect="1"/>
          </p:cNvPicPr>
          <p:nvPr/>
        </p:nvPicPr>
        <p:blipFill>
          <a:blip r:embed="rId3" cstate="email"/>
          <a:stretch>
            <a:fillRect/>
          </a:stretch>
        </p:blipFill>
        <p:spPr>
          <a:xfrm>
            <a:off x="1859280" y="1389888"/>
            <a:ext cx="5425440" cy="4078224"/>
          </a:xfrm>
          <a:prstGeom prst="rect">
            <a:avLst/>
          </a:prstGeom>
        </p:spPr>
      </p:pic>
    </p:spTree>
    <p:extLst>
      <p:ext uri="{BB962C8B-B14F-4D97-AF65-F5344CB8AC3E}">
        <p14:creationId xmlns="" xmlns:p14="http://schemas.microsoft.com/office/powerpoint/2010/main" val="7984062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
            </a:r>
            <a:br>
              <a:rPr lang="en-US" dirty="0" smtClean="0"/>
            </a:br>
            <a:r>
              <a:rPr lang="en-US" dirty="0" smtClean="0"/>
              <a:t>ADCP (Current Profiler)</a:t>
            </a:r>
            <a:endParaRPr lang="en-US" dirty="0"/>
          </a:p>
        </p:txBody>
      </p:sp>
      <p:sp>
        <p:nvSpPr>
          <p:cNvPr id="3" name="Content Placeholder 2"/>
          <p:cNvSpPr>
            <a:spLocks noGrp="1"/>
          </p:cNvSpPr>
          <p:nvPr>
            <p:ph idx="1"/>
            <p:custDataLst>
              <p:tags r:id="rId3"/>
            </p:custDataLst>
          </p:nvPr>
        </p:nvSpPr>
        <p:spPr>
          <a:xfrm>
            <a:off x="457200" y="1905000"/>
            <a:ext cx="5715000" cy="4572000"/>
          </a:xfrm>
        </p:spPr>
        <p:txBody>
          <a:bodyPr>
            <a:normAutofit/>
          </a:bodyPr>
          <a:lstStyle/>
          <a:p>
            <a:r>
              <a:rPr lang="en-GB" dirty="0" smtClean="0"/>
              <a:t>Used for making instantaneous discharge measurements in lieu of standard mechanical meters using cups or propellers</a:t>
            </a:r>
          </a:p>
          <a:p>
            <a:r>
              <a:rPr lang="en-GB" dirty="0" smtClean="0"/>
              <a:t>Usually </a:t>
            </a:r>
            <a:r>
              <a:rPr lang="en-GB" dirty="0"/>
              <a:t>attached to </a:t>
            </a:r>
            <a:r>
              <a:rPr lang="en-GB" dirty="0" smtClean="0"/>
              <a:t>a motorized boat or towed flotation device</a:t>
            </a:r>
          </a:p>
          <a:p>
            <a:endParaRPr lang="en-GB" dirty="0" smtClean="0"/>
          </a:p>
          <a:p>
            <a:endParaRPr lang="en-GB" dirty="0" smtClean="0"/>
          </a:p>
          <a:p>
            <a:pPr lvl="1"/>
            <a:endParaRPr lang="en-US" dirty="0" smtClean="0"/>
          </a:p>
          <a:p>
            <a:endParaRPr lang="en-US" dirty="0" smtClean="0"/>
          </a:p>
        </p:txBody>
      </p:sp>
      <p:pic>
        <p:nvPicPr>
          <p:cNvPr id="4" name="Picture 3"/>
          <p:cNvPicPr/>
          <p:nvPr>
            <p:custDataLst>
              <p:tags r:id="rId4"/>
            </p:custDataLst>
          </p:nvPr>
        </p:nvPicPr>
        <p:blipFill>
          <a:blip r:embed="rId6" cstate="email">
            <a:extLst>
              <a:ext uri="{28A0092B-C50C-407E-A947-70E740481C1C}">
                <a14:useLocalDpi xmlns="" xmlns:a14="http://schemas.microsoft.com/office/drawing/2010/main" val="0"/>
              </a:ext>
            </a:extLst>
          </a:blip>
          <a:stretch>
            <a:fillRect/>
          </a:stretch>
        </p:blipFill>
        <p:spPr>
          <a:xfrm>
            <a:off x="6248400" y="2895600"/>
            <a:ext cx="2671763" cy="23241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 xmlns:p14="http://schemas.microsoft.com/office/powerpoint/2010/main" val="230942389"/>
      </p:ext>
    </p:extLst>
  </p:cSld>
  <p:clrMapOvr>
    <a:masterClrMapping/>
  </p:clrMapOvr>
  <mc:AlternateContent xmlns:mc="http://schemas.openxmlformats.org/markup-compatibility/2006">
    <mc:Choice xmlns="" xmlns:p14="http://schemas.microsoft.com/office/powerpoint/2010/main" Requires="p14">
      <p:transition spd="slow" p14:dur="2000" advTm="36629"/>
    </mc:Choice>
    <mc:Fallback>
      <p:transition spd="slow" advTm="3662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dirty="0" smtClean="0"/>
              <a:t>ADCP Discharge Measurement</a:t>
            </a:r>
            <a:endParaRPr lang="en-US" sz="3600" dirty="0"/>
          </a:p>
        </p:txBody>
      </p:sp>
      <p:sp>
        <p:nvSpPr>
          <p:cNvPr id="3" name="Content Placeholder 2"/>
          <p:cNvSpPr>
            <a:spLocks noGrp="1"/>
          </p:cNvSpPr>
          <p:nvPr>
            <p:ph idx="1"/>
            <p:custDataLst>
              <p:tags r:id="rId3"/>
            </p:custDataLst>
          </p:nvPr>
        </p:nvSpPr>
        <p:spPr>
          <a:xfrm>
            <a:off x="381000" y="1905000"/>
            <a:ext cx="3429000" cy="4572000"/>
          </a:xfrm>
        </p:spPr>
        <p:txBody>
          <a:bodyPr>
            <a:normAutofit lnSpcReduction="10000"/>
          </a:bodyPr>
          <a:lstStyle/>
          <a:p>
            <a:r>
              <a:rPr lang="en-US" dirty="0" smtClean="0"/>
              <a:t>Computes discharge on-the-fly</a:t>
            </a:r>
          </a:p>
          <a:p>
            <a:r>
              <a:rPr lang="en-US" dirty="0" smtClean="0"/>
              <a:t>Provides complete velocity structure and channel geometry for model input</a:t>
            </a:r>
          </a:p>
          <a:p>
            <a:endParaRPr lang="en-US" dirty="0"/>
          </a:p>
          <a:p>
            <a:pPr lvl="1"/>
            <a:endParaRPr lang="en-US" dirty="0" smtClean="0"/>
          </a:p>
          <a:p>
            <a:endParaRPr lang="en-US" dirty="0" smtClean="0"/>
          </a:p>
        </p:txBody>
      </p:sp>
      <p:pic>
        <p:nvPicPr>
          <p:cNvPr id="5122"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962400" y="2133600"/>
            <a:ext cx="4762500" cy="3381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560429293"/>
      </p:ext>
    </p:extLst>
  </p:cSld>
  <p:clrMapOvr>
    <a:masterClrMapping/>
  </p:clrMapOvr>
  <mc:AlternateContent xmlns:mc="http://schemas.openxmlformats.org/markup-compatibility/2006">
    <mc:Choice xmlns="" xmlns:p14="http://schemas.microsoft.com/office/powerpoint/2010/main" Requires="p14">
      <p:transition spd="slow" p14:dur="2000" advTm="36629"/>
    </mc:Choice>
    <mc:Fallback>
      <p:transition spd="slow" advTm="3662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1001713" y="1276350"/>
            <a:ext cx="7115175" cy="4984750"/>
          </a:xfrm>
          <a:prstGeom prst="rect">
            <a:avLst/>
          </a:prstGeom>
          <a:ln>
            <a:noFill/>
          </a:ln>
          <a:effectLst>
            <a:outerShdw blurRad="292100" dist="139700" dir="2700000" algn="tl" rotWithShape="0">
              <a:srgbClr val="333333">
                <a:alpha val="65000"/>
              </a:srgbClr>
            </a:outerShdw>
          </a:effectLst>
        </p:spPr>
      </p:pic>
      <p:sp>
        <p:nvSpPr>
          <p:cNvPr id="468995" name="Rectangle 3"/>
          <p:cNvSpPr>
            <a:spLocks noGrp="1" noRot="1" noChangeArrowheads="1"/>
          </p:cNvSpPr>
          <p:nvPr>
            <p:ph type="title" idx="4294967295"/>
          </p:nvPr>
        </p:nvSpPr>
        <p:spPr>
          <a:xfrm>
            <a:off x="0" y="0"/>
            <a:ext cx="8229600" cy="1143000"/>
          </a:xfrm>
        </p:spPr>
        <p:txBody>
          <a:bodyPr/>
          <a:lstStyle/>
          <a:p>
            <a:pPr eaLnBrk="1" hangingPunct="1"/>
            <a:r>
              <a:rPr lang="en-US"/>
              <a:t>Low Flow Measurements</a:t>
            </a:r>
          </a:p>
        </p:txBody>
      </p:sp>
      <p:grpSp>
        <p:nvGrpSpPr>
          <p:cNvPr id="2" name="Group 12"/>
          <p:cNvGrpSpPr>
            <a:grpSpLocks/>
          </p:cNvGrpSpPr>
          <p:nvPr/>
        </p:nvGrpSpPr>
        <p:grpSpPr bwMode="auto">
          <a:xfrm>
            <a:off x="4724400" y="1214438"/>
            <a:ext cx="4248150" cy="5432425"/>
            <a:chOff x="2976" y="765"/>
            <a:chExt cx="2676" cy="3422"/>
          </a:xfrm>
        </p:grpSpPr>
        <p:pic>
          <p:nvPicPr>
            <p:cNvPr id="28682"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57" y="1264"/>
              <a:ext cx="1795" cy="2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
          <p:nvSpPr>
            <p:cNvPr id="468998" name="Rectangle 6"/>
            <p:cNvSpPr>
              <a:spLocks noChangeArrowheads="1"/>
            </p:cNvSpPr>
            <p:nvPr/>
          </p:nvSpPr>
          <p:spPr bwMode="auto">
            <a:xfrm>
              <a:off x="3880" y="2083"/>
              <a:ext cx="1742" cy="881"/>
            </a:xfrm>
            <a:prstGeom prst="rect">
              <a:avLst/>
            </a:prstGeom>
            <a:noFill/>
            <a:ln w="50800">
              <a:solidFill>
                <a:srgbClr val="FF0000"/>
              </a:solidFill>
              <a:miter lim="800000"/>
              <a:headEnd type="none" w="sm" len="sm"/>
              <a:tailEnd type="none" w="sm" len="sm"/>
            </a:ln>
            <a:effectLst/>
          </p:spPr>
          <p:txBody>
            <a:bodyPr wrap="none" anchor="ct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468999" name="Line 7"/>
            <p:cNvSpPr>
              <a:spLocks noChangeShapeType="1"/>
            </p:cNvSpPr>
            <p:nvPr/>
          </p:nvSpPr>
          <p:spPr bwMode="auto">
            <a:xfrm>
              <a:off x="2976" y="765"/>
              <a:ext cx="1767" cy="1980"/>
            </a:xfrm>
            <a:prstGeom prst="line">
              <a:avLst/>
            </a:prstGeom>
            <a:noFill/>
            <a:ln w="38100">
              <a:solidFill>
                <a:srgbClr val="FF0000"/>
              </a:solidFill>
              <a:round/>
              <a:headEnd type="none" w="sm" len="sm"/>
              <a:tailEnd type="arrow" w="med" len="lg"/>
            </a:ln>
            <a:effectLst/>
          </p:spPr>
          <p:txBody>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grpSp>
      <p:grpSp>
        <p:nvGrpSpPr>
          <p:cNvPr id="3" name="Group 13"/>
          <p:cNvGrpSpPr>
            <a:grpSpLocks/>
          </p:cNvGrpSpPr>
          <p:nvPr/>
        </p:nvGrpSpPr>
        <p:grpSpPr bwMode="auto">
          <a:xfrm>
            <a:off x="4732338" y="1204913"/>
            <a:ext cx="2936875" cy="5430837"/>
            <a:chOff x="2976" y="768"/>
            <a:chExt cx="1850" cy="3421"/>
          </a:xfrm>
        </p:grpSpPr>
        <p:pic>
          <p:nvPicPr>
            <p:cNvPr id="28679" name="Picture 9"/>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285" y="3175"/>
              <a:ext cx="1541" cy="1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
          <p:nvSpPr>
            <p:cNvPr id="469002" name="Rectangle 10"/>
            <p:cNvSpPr>
              <a:spLocks noChangeArrowheads="1"/>
            </p:cNvSpPr>
            <p:nvPr/>
          </p:nvSpPr>
          <p:spPr bwMode="auto">
            <a:xfrm>
              <a:off x="3300" y="3171"/>
              <a:ext cx="1519" cy="446"/>
            </a:xfrm>
            <a:prstGeom prst="rect">
              <a:avLst/>
            </a:prstGeom>
            <a:noFill/>
            <a:ln w="50800">
              <a:solidFill>
                <a:srgbClr val="FF0000"/>
              </a:solidFill>
              <a:miter lim="800000"/>
              <a:headEnd type="none" w="sm" len="sm"/>
              <a:tailEnd type="none" w="sm" len="sm"/>
            </a:ln>
            <a:effectLst/>
          </p:spPr>
          <p:txBody>
            <a:bodyPr wrap="none" anchor="ct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469003" name="Line 11"/>
            <p:cNvSpPr>
              <a:spLocks noChangeShapeType="1"/>
            </p:cNvSpPr>
            <p:nvPr/>
          </p:nvSpPr>
          <p:spPr bwMode="auto">
            <a:xfrm>
              <a:off x="2976" y="768"/>
              <a:ext cx="1099" cy="2766"/>
            </a:xfrm>
            <a:prstGeom prst="line">
              <a:avLst/>
            </a:prstGeom>
            <a:noFill/>
            <a:ln w="38100">
              <a:solidFill>
                <a:srgbClr val="FF0000"/>
              </a:solidFill>
              <a:round/>
              <a:headEnd type="none" w="sm" len="sm"/>
              <a:tailEnd type="arrow" w="med" len="lg"/>
            </a:ln>
            <a:effectLst/>
          </p:spPr>
          <p:txBody>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grpSp>
      <p:sp>
        <p:nvSpPr>
          <p:cNvPr id="28678" name="Text Box 13"/>
          <p:cNvSpPr txBox="1">
            <a:spLocks noChangeArrowheads="1"/>
          </p:cNvSpPr>
          <p:nvPr/>
        </p:nvSpPr>
        <p:spPr bwMode="auto">
          <a:xfrm>
            <a:off x="2844800" y="835025"/>
            <a:ext cx="31067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bg2"/>
                </a:solidFill>
                <a:latin typeface="Arial" charset="0"/>
                <a:cs typeface="Arial" charset="0"/>
              </a:defRPr>
            </a:lvl1pPr>
            <a:lvl2pPr marL="742950" indent="-285750" eaLnBrk="0" hangingPunct="0">
              <a:defRPr sz="2000" b="1">
                <a:solidFill>
                  <a:schemeClr val="bg2"/>
                </a:solidFill>
                <a:latin typeface="Arial" charset="0"/>
                <a:cs typeface="Arial" charset="0"/>
              </a:defRPr>
            </a:lvl2pPr>
            <a:lvl3pPr marL="1143000" indent="-228600" eaLnBrk="0" hangingPunct="0">
              <a:defRPr sz="2000" b="1">
                <a:solidFill>
                  <a:schemeClr val="bg2"/>
                </a:solidFill>
                <a:latin typeface="Arial" charset="0"/>
                <a:cs typeface="Arial" charset="0"/>
              </a:defRPr>
            </a:lvl3pPr>
            <a:lvl4pPr marL="1600200" indent="-228600" eaLnBrk="0" hangingPunct="0">
              <a:defRPr sz="2000" b="1">
                <a:solidFill>
                  <a:schemeClr val="bg2"/>
                </a:solidFill>
                <a:latin typeface="Arial" charset="0"/>
                <a:cs typeface="Arial" charset="0"/>
              </a:defRPr>
            </a:lvl4pPr>
            <a:lvl5pPr marL="2057400" indent="-228600" eaLnBrk="0" hangingPunct="0">
              <a:defRPr sz="2000" b="1">
                <a:solidFill>
                  <a:schemeClr val="bg2"/>
                </a:solidFill>
                <a:latin typeface="Arial" charset="0"/>
                <a:cs typeface="Arial" charset="0"/>
              </a:defRPr>
            </a:lvl5pPr>
            <a:lvl6pPr marL="2514600" indent="-228600" eaLnBrk="0" fontAlgn="base" hangingPunct="0">
              <a:spcBef>
                <a:spcPct val="0"/>
              </a:spcBef>
              <a:spcAft>
                <a:spcPct val="0"/>
              </a:spcAft>
              <a:defRPr sz="2000" b="1">
                <a:solidFill>
                  <a:schemeClr val="bg2"/>
                </a:solidFill>
                <a:latin typeface="Arial" charset="0"/>
                <a:cs typeface="Arial" charset="0"/>
              </a:defRPr>
            </a:lvl6pPr>
            <a:lvl7pPr marL="2971800" indent="-228600" eaLnBrk="0" fontAlgn="base" hangingPunct="0">
              <a:spcBef>
                <a:spcPct val="0"/>
              </a:spcBef>
              <a:spcAft>
                <a:spcPct val="0"/>
              </a:spcAft>
              <a:defRPr sz="2000" b="1">
                <a:solidFill>
                  <a:schemeClr val="bg2"/>
                </a:solidFill>
                <a:latin typeface="Arial" charset="0"/>
                <a:cs typeface="Arial" charset="0"/>
              </a:defRPr>
            </a:lvl7pPr>
            <a:lvl8pPr marL="3429000" indent="-228600" eaLnBrk="0" fontAlgn="base" hangingPunct="0">
              <a:spcBef>
                <a:spcPct val="0"/>
              </a:spcBef>
              <a:spcAft>
                <a:spcPct val="0"/>
              </a:spcAft>
              <a:defRPr sz="2000" b="1">
                <a:solidFill>
                  <a:schemeClr val="bg2"/>
                </a:solidFill>
                <a:latin typeface="Arial" charset="0"/>
                <a:cs typeface="Arial" charset="0"/>
              </a:defRPr>
            </a:lvl8pPr>
            <a:lvl9pPr marL="3886200" indent="-228600" eaLnBrk="0" fontAlgn="base" hangingPunct="0">
              <a:spcBef>
                <a:spcPct val="0"/>
              </a:spcBef>
              <a:spcAft>
                <a:spcPct val="0"/>
              </a:spcAft>
              <a:defRPr sz="2000" b="1">
                <a:solidFill>
                  <a:schemeClr val="bg2"/>
                </a:solidFill>
                <a:latin typeface="Arial" charset="0"/>
                <a:cs typeface="Arial" charset="0"/>
              </a:defRPr>
            </a:lvl9pPr>
          </a:lstStyle>
          <a:p>
            <a:pPr algn="ctr"/>
            <a:r>
              <a:rPr lang="en-US">
                <a:solidFill>
                  <a:srgbClr val="CC0000"/>
                </a:solidFill>
              </a:rPr>
              <a:t>Mean Velocity = 0.05 ft/s</a:t>
            </a:r>
          </a:p>
        </p:txBody>
      </p:sp>
    </p:spTree>
    <p:extLst>
      <p:ext uri="{BB962C8B-B14F-4D97-AF65-F5344CB8AC3E}">
        <p14:creationId xmlns="" xmlns:p14="http://schemas.microsoft.com/office/powerpoint/2010/main" val="33205604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ogrande8"/>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162550" y="1682750"/>
            <a:ext cx="2241550" cy="212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a:off x="7208838" y="2163763"/>
            <a:ext cx="1803400"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400">
                <a:solidFill>
                  <a:schemeClr val="tx1"/>
                </a:solidFill>
              </a:rPr>
              <a:t>RDI Rio Grande ADCP</a:t>
            </a:r>
          </a:p>
        </p:txBody>
      </p:sp>
      <p:sp>
        <p:nvSpPr>
          <p:cNvPr id="22532" name="Rectangle 4"/>
          <p:cNvSpPr>
            <a:spLocks noChangeArrowheads="1"/>
          </p:cNvSpPr>
          <p:nvPr/>
        </p:nvSpPr>
        <p:spPr bwMode="auto">
          <a:xfrm>
            <a:off x="685800" y="4800600"/>
            <a:ext cx="1595438"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400">
                <a:solidFill>
                  <a:schemeClr val="tx1"/>
                </a:solidFill>
              </a:rPr>
              <a:t>SonTek  ADP</a:t>
            </a:r>
          </a:p>
        </p:txBody>
      </p:sp>
      <p:pic>
        <p:nvPicPr>
          <p:cNvPr id="22533" name="Picture 5"/>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743200" y="4267200"/>
            <a:ext cx="2106613"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pic>
        <p:nvPicPr>
          <p:cNvPr id="22534" name="Picture 6" descr="Mini-ADP">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992813" y="4037013"/>
            <a:ext cx="1279525" cy="2316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5" name="Rectangle 8"/>
          <p:cNvSpPr>
            <a:spLocks noChangeArrowheads="1"/>
          </p:cNvSpPr>
          <p:nvPr/>
        </p:nvSpPr>
        <p:spPr bwMode="auto">
          <a:xfrm>
            <a:off x="7321550" y="4421188"/>
            <a:ext cx="1458913"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400">
                <a:solidFill>
                  <a:schemeClr val="tx1"/>
                </a:solidFill>
              </a:rPr>
              <a:t>SonTek  Mini-ADP</a:t>
            </a:r>
          </a:p>
        </p:txBody>
      </p:sp>
      <p:sp>
        <p:nvSpPr>
          <p:cNvPr id="22536" name="Rectangle 9"/>
          <p:cNvSpPr>
            <a:spLocks noChangeArrowheads="1"/>
          </p:cNvSpPr>
          <p:nvPr/>
        </p:nvSpPr>
        <p:spPr bwMode="auto">
          <a:xfrm>
            <a:off x="0" y="2133600"/>
            <a:ext cx="1800225" cy="130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400">
                <a:solidFill>
                  <a:schemeClr val="tx1"/>
                </a:solidFill>
              </a:rPr>
              <a:t>RDI StreamPro</a:t>
            </a:r>
          </a:p>
        </p:txBody>
      </p:sp>
      <p:sp>
        <p:nvSpPr>
          <p:cNvPr id="452618" name="Rectangle 10"/>
          <p:cNvSpPr>
            <a:spLocks noGrp="1" noRot="1" noChangeArrowheads="1"/>
          </p:cNvSpPr>
          <p:nvPr>
            <p:ph type="title" idx="4294967295"/>
          </p:nvPr>
        </p:nvSpPr>
        <p:spPr>
          <a:xfrm>
            <a:off x="0" y="533400"/>
            <a:ext cx="8229600" cy="990600"/>
          </a:xfrm>
        </p:spPr>
        <p:txBody>
          <a:bodyPr/>
          <a:lstStyle/>
          <a:p>
            <a:pPr eaLnBrk="1" hangingPunct="1"/>
            <a:r>
              <a:rPr lang="en-US"/>
              <a:t>Some Commonly Used ADCPs</a:t>
            </a:r>
          </a:p>
        </p:txBody>
      </p:sp>
      <p:pic>
        <p:nvPicPr>
          <p:cNvPr id="22538" name="Picture 1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676400" y="1905000"/>
            <a:ext cx="2909888" cy="172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spTree>
    <p:extLst>
      <p:ext uri="{BB962C8B-B14F-4D97-AF65-F5344CB8AC3E}">
        <p14:creationId xmlns="" xmlns:p14="http://schemas.microsoft.com/office/powerpoint/2010/main" val="34891391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Other Applications for Acoustics</a:t>
            </a:r>
            <a:endParaRPr lang="en-US" dirty="0"/>
          </a:p>
        </p:txBody>
      </p:sp>
      <p:sp>
        <p:nvSpPr>
          <p:cNvPr id="3" name="Content Placeholder 2"/>
          <p:cNvSpPr>
            <a:spLocks noGrp="1"/>
          </p:cNvSpPr>
          <p:nvPr>
            <p:ph idx="1"/>
            <p:custDataLst>
              <p:tags r:id="rId3"/>
            </p:custDataLst>
          </p:nvPr>
        </p:nvSpPr>
        <p:spPr>
          <a:xfrm>
            <a:off x="370681" y="1447800"/>
            <a:ext cx="8229600" cy="1752600"/>
          </a:xfrm>
        </p:spPr>
        <p:txBody>
          <a:bodyPr>
            <a:normAutofit/>
          </a:bodyPr>
          <a:lstStyle/>
          <a:p>
            <a:r>
              <a:rPr lang="en-US" sz="3600" dirty="0" smtClean="0"/>
              <a:t>Sediment monitoring</a:t>
            </a:r>
          </a:p>
          <a:p>
            <a:r>
              <a:rPr lang="en-US" sz="3600" dirty="0" smtClean="0"/>
              <a:t>Bathymetric mapping</a:t>
            </a:r>
          </a:p>
        </p:txBody>
      </p:sp>
    </p:spTree>
    <p:custDataLst>
      <p:tags r:id="rId1"/>
    </p:custDataLst>
    <p:extLst>
      <p:ext uri="{BB962C8B-B14F-4D97-AF65-F5344CB8AC3E}">
        <p14:creationId xmlns="" xmlns:p14="http://schemas.microsoft.com/office/powerpoint/2010/main" val="4023158140"/>
      </p:ext>
    </p:extLst>
  </p:cSld>
  <p:clrMapOvr>
    <a:masterClrMapping/>
  </p:clrMapOvr>
  <mc:AlternateContent xmlns:mc="http://schemas.openxmlformats.org/markup-compatibility/2006">
    <mc:Choice xmlns="" xmlns:p14="http://schemas.microsoft.com/office/powerpoint/2010/main" Requires="p14">
      <p:transition spd="slow" p14:dur="2000" advTm="42294"/>
    </mc:Choice>
    <mc:Fallback>
      <p:transition spd="slow" advTm="4229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rrowheads="1"/>
          </p:cNvSpPr>
          <p:nvPr>
            <p:ph type="title" idx="4294967295"/>
          </p:nvPr>
        </p:nvSpPr>
        <p:spPr>
          <a:xfrm>
            <a:off x="914400" y="838200"/>
            <a:ext cx="8229600" cy="990600"/>
          </a:xfrm>
        </p:spPr>
        <p:txBody>
          <a:bodyPr>
            <a:normAutofit fontScale="90000"/>
          </a:bodyPr>
          <a:lstStyle/>
          <a:p>
            <a:pPr eaLnBrk="1" hangingPunct="1"/>
            <a:r>
              <a:rPr lang="en-US" dirty="0" smtClean="0"/>
              <a:t>Using Acoustic Backscatter as a Surrogate of Sediment Concentration</a:t>
            </a:r>
            <a:endParaRPr lang="en-US" dirty="0"/>
          </a:p>
        </p:txBody>
      </p:sp>
      <p:pic>
        <p:nvPicPr>
          <p:cNvPr id="26627" name="Picture 3"/>
          <p:cNvPicPr>
            <a:picLocks noChangeAspect="1" noChangeArrowheads="1"/>
          </p:cNvPicPr>
          <p:nvPr/>
        </p:nvPicPr>
        <p:blipFill>
          <a:blip r:embed="rId3"/>
          <a:srcRect/>
          <a:stretch>
            <a:fillRect/>
          </a:stretch>
        </p:blipFill>
        <p:spPr bwMode="auto">
          <a:xfrm>
            <a:off x="201613" y="2416175"/>
            <a:ext cx="8829675" cy="3346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8565719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33400"/>
            <a:ext cx="8229600" cy="1447800"/>
          </a:xfrm>
        </p:spPr>
        <p:txBody>
          <a:bodyPr>
            <a:normAutofit/>
          </a:bodyPr>
          <a:lstStyle/>
          <a:p>
            <a:r>
              <a:rPr lang="en-US" sz="3600" dirty="0" smtClean="0"/>
              <a:t>Acoustic Doppler Systems: </a:t>
            </a:r>
            <a:r>
              <a:rPr lang="en-US" sz="2800" dirty="0" smtClean="0"/>
              <a:t>Advantages/Disadvantages</a:t>
            </a:r>
            <a:endParaRPr lang="en-US" sz="2800" dirty="0"/>
          </a:p>
        </p:txBody>
      </p:sp>
      <p:sp>
        <p:nvSpPr>
          <p:cNvPr id="3" name="Content Placeholder 2"/>
          <p:cNvSpPr>
            <a:spLocks noGrp="1"/>
          </p:cNvSpPr>
          <p:nvPr>
            <p:ph idx="1"/>
            <p:custDataLst>
              <p:tags r:id="rId3"/>
            </p:custDataLst>
          </p:nvPr>
        </p:nvSpPr>
        <p:spPr>
          <a:xfrm>
            <a:off x="533400" y="2057400"/>
            <a:ext cx="8229600" cy="4267200"/>
          </a:xfrm>
        </p:spPr>
        <p:txBody>
          <a:bodyPr>
            <a:normAutofit fontScale="77500" lnSpcReduction="20000"/>
          </a:bodyPr>
          <a:lstStyle/>
          <a:p>
            <a:r>
              <a:rPr lang="en-US" dirty="0" smtClean="0"/>
              <a:t>Advantages</a:t>
            </a:r>
          </a:p>
          <a:p>
            <a:pPr lvl="1"/>
            <a:r>
              <a:rPr lang="en-GB" dirty="0" smtClean="0"/>
              <a:t>Measures discharge in a wide variety of unsteady flow situations and where no stage-discharge relation exists</a:t>
            </a:r>
          </a:p>
          <a:p>
            <a:pPr lvl="1"/>
            <a:r>
              <a:rPr lang="en-US" dirty="0" smtClean="0"/>
              <a:t>Ideally suited for estuaries and canals</a:t>
            </a:r>
          </a:p>
          <a:p>
            <a:pPr lvl="1"/>
            <a:r>
              <a:rPr lang="en-US" dirty="0" smtClean="0"/>
              <a:t>Instantaneous Discharge</a:t>
            </a:r>
          </a:p>
          <a:p>
            <a:pPr lvl="1"/>
            <a:r>
              <a:rPr lang="en-US" dirty="0" smtClean="0"/>
              <a:t>Saves time over conventional measurements saving time and improving safety</a:t>
            </a:r>
          </a:p>
          <a:p>
            <a:pPr lvl="1"/>
            <a:r>
              <a:rPr lang="en-US" dirty="0" smtClean="0"/>
              <a:t>Potential application in sediment monitoring and bathymetric surveys</a:t>
            </a:r>
          </a:p>
          <a:p>
            <a:r>
              <a:rPr lang="en-US" dirty="0" smtClean="0"/>
              <a:t>Disadvantages</a:t>
            </a:r>
          </a:p>
          <a:p>
            <a:pPr lvl="1"/>
            <a:r>
              <a:rPr lang="en-GB" dirty="0" smtClean="0"/>
              <a:t>Complexity (requires significant and ongoing training)</a:t>
            </a:r>
          </a:p>
          <a:p>
            <a:pPr lvl="1"/>
            <a:r>
              <a:rPr lang="en-GB" dirty="0" smtClean="0"/>
              <a:t>Costs are high but coming down</a:t>
            </a:r>
            <a:endParaRPr lang="en-US" dirty="0" smtClean="0"/>
          </a:p>
          <a:p>
            <a:pPr marL="0" indent="0">
              <a:buNone/>
            </a:pPr>
            <a:endParaRPr lang="en-US" dirty="0" smtClean="0"/>
          </a:p>
        </p:txBody>
      </p:sp>
    </p:spTree>
    <p:custDataLst>
      <p:tags r:id="rId1"/>
    </p:custDataLst>
    <p:extLst>
      <p:ext uri="{BB962C8B-B14F-4D97-AF65-F5344CB8AC3E}">
        <p14:creationId xmlns="" xmlns:p14="http://schemas.microsoft.com/office/powerpoint/2010/main" val="452851449"/>
      </p:ext>
    </p:extLst>
  </p:cSld>
  <p:clrMapOvr>
    <a:masterClrMapping/>
  </p:clrMapOvr>
  <mc:AlternateContent xmlns:mc="http://schemas.openxmlformats.org/markup-compatibility/2006">
    <mc:Choice xmlns="" xmlns:p14="http://schemas.microsoft.com/office/powerpoint/2010/main" Requires="p14">
      <p:transition spd="slow" p14:dur="2000" advTm="42294"/>
    </mc:Choice>
    <mc:Fallback>
      <p:transition spd="slow" advTm="4229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33400"/>
            <a:ext cx="8229600" cy="609600"/>
          </a:xfrm>
        </p:spPr>
        <p:txBody>
          <a:bodyPr>
            <a:normAutofit/>
          </a:bodyPr>
          <a:lstStyle/>
          <a:p>
            <a:r>
              <a:rPr lang="en-US" sz="3200" dirty="0" smtClean="0"/>
              <a:t>ADCP Deployment Methods</a:t>
            </a:r>
            <a:endParaRPr lang="en-US" sz="3200" dirty="0"/>
          </a:p>
        </p:txBody>
      </p:sp>
      <p:pic>
        <p:nvPicPr>
          <p:cNvPr id="4098"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990600" y="1729160"/>
            <a:ext cx="2514600" cy="2409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795320" y="4489162"/>
            <a:ext cx="2829960" cy="21224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495800" y="1729160"/>
            <a:ext cx="3429000" cy="2388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838200" y="4495800"/>
            <a:ext cx="2819400" cy="21224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524000" y="1307068"/>
            <a:ext cx="1223412" cy="369332"/>
          </a:xfrm>
          <a:prstGeom prst="rect">
            <a:avLst/>
          </a:prstGeom>
          <a:noFill/>
        </p:spPr>
        <p:txBody>
          <a:bodyPr wrap="none" rtlCol="0">
            <a:spAutoFit/>
          </a:bodyPr>
          <a:lstStyle/>
          <a:p>
            <a:r>
              <a:rPr lang="en-US" dirty="0" smtClean="0"/>
              <a:t>Motorboat</a:t>
            </a:r>
            <a:endParaRPr lang="en-US" dirty="0"/>
          </a:p>
        </p:txBody>
      </p:sp>
      <p:sp>
        <p:nvSpPr>
          <p:cNvPr id="12" name="TextBox 11"/>
          <p:cNvSpPr txBox="1"/>
          <p:nvPr/>
        </p:nvSpPr>
        <p:spPr>
          <a:xfrm>
            <a:off x="5334000" y="1365662"/>
            <a:ext cx="1595373" cy="369332"/>
          </a:xfrm>
          <a:prstGeom prst="rect">
            <a:avLst/>
          </a:prstGeom>
          <a:noFill/>
        </p:spPr>
        <p:txBody>
          <a:bodyPr wrap="none" rtlCol="0">
            <a:spAutoFit/>
          </a:bodyPr>
          <a:lstStyle/>
          <a:p>
            <a:r>
              <a:rPr lang="en-US" dirty="0" smtClean="0"/>
              <a:t>Tethered boat</a:t>
            </a:r>
            <a:endParaRPr lang="en-US" dirty="0"/>
          </a:p>
        </p:txBody>
      </p:sp>
      <p:sp>
        <p:nvSpPr>
          <p:cNvPr id="13" name="TextBox 12"/>
          <p:cNvSpPr txBox="1"/>
          <p:nvPr/>
        </p:nvSpPr>
        <p:spPr>
          <a:xfrm>
            <a:off x="1255866" y="4129303"/>
            <a:ext cx="2249334" cy="369332"/>
          </a:xfrm>
          <a:prstGeom prst="rect">
            <a:avLst/>
          </a:prstGeom>
          <a:noFill/>
        </p:spPr>
        <p:txBody>
          <a:bodyPr wrap="none" rtlCol="0">
            <a:spAutoFit/>
          </a:bodyPr>
          <a:lstStyle/>
          <a:p>
            <a:r>
              <a:rPr lang="en-US" dirty="0" smtClean="0"/>
              <a:t>Kayak (paddle boat)</a:t>
            </a:r>
            <a:endParaRPr lang="en-US" dirty="0"/>
          </a:p>
        </p:txBody>
      </p:sp>
      <p:sp>
        <p:nvSpPr>
          <p:cNvPr id="14" name="TextBox 13"/>
          <p:cNvSpPr txBox="1"/>
          <p:nvPr/>
        </p:nvSpPr>
        <p:spPr>
          <a:xfrm>
            <a:off x="4925333" y="4125070"/>
            <a:ext cx="2569934" cy="369332"/>
          </a:xfrm>
          <a:prstGeom prst="rect">
            <a:avLst/>
          </a:prstGeom>
          <a:noFill/>
        </p:spPr>
        <p:txBody>
          <a:bodyPr wrap="none" rtlCol="0">
            <a:spAutoFit/>
          </a:bodyPr>
          <a:lstStyle/>
          <a:p>
            <a:r>
              <a:rPr lang="en-US" dirty="0" smtClean="0"/>
              <a:t>Remote controlled boat</a:t>
            </a:r>
            <a:endParaRPr lang="en-US" dirty="0"/>
          </a:p>
        </p:txBody>
      </p:sp>
    </p:spTree>
    <p:custDataLst>
      <p:tags r:id="rId1"/>
    </p:custDataLst>
    <p:extLst>
      <p:ext uri="{BB962C8B-B14F-4D97-AF65-F5344CB8AC3E}">
        <p14:creationId xmlns="" xmlns:p14="http://schemas.microsoft.com/office/powerpoint/2010/main" val="3114595455"/>
      </p:ext>
    </p:extLst>
  </p:cSld>
  <p:clrMapOvr>
    <a:masterClrMapping/>
  </p:clrMapOvr>
  <mc:AlternateContent xmlns:mc="http://schemas.openxmlformats.org/markup-compatibility/2006">
    <mc:Choice xmlns="" xmlns:p14="http://schemas.microsoft.com/office/powerpoint/2010/main" Requires="p14">
      <p:transition spd="slow" p14:dur="2000" advTm="36629"/>
    </mc:Choice>
    <mc:Fallback>
      <p:transition spd="slow" advTm="3662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ADCP Deployment</a:t>
            </a:r>
            <a:endParaRPr lang="en-US" dirty="0"/>
          </a:p>
        </p:txBody>
      </p:sp>
      <p:sp>
        <p:nvSpPr>
          <p:cNvPr id="3" name="Content Placeholder 2"/>
          <p:cNvSpPr>
            <a:spLocks noGrp="1"/>
          </p:cNvSpPr>
          <p:nvPr>
            <p:ph idx="1"/>
          </p:nvPr>
        </p:nvSpPr>
        <p:spPr/>
        <p:txBody>
          <a:bodyPr/>
          <a:lstStyle/>
          <a:p>
            <a:r>
              <a:rPr lang="en-US" dirty="0" smtClean="0"/>
              <a:t>Tethered Boats</a:t>
            </a:r>
          </a:p>
          <a:p>
            <a:r>
              <a:rPr lang="en-US" dirty="0" smtClean="0"/>
              <a:t>Tethered from Manned Boats</a:t>
            </a:r>
          </a:p>
          <a:p>
            <a:r>
              <a:rPr lang="en-US" dirty="0" smtClean="0"/>
              <a:t>Cableways</a:t>
            </a:r>
          </a:p>
          <a:p>
            <a:r>
              <a:rPr lang="en-US" dirty="0" smtClean="0"/>
              <a:t>Remote control Boats</a:t>
            </a:r>
          </a:p>
          <a:p>
            <a:r>
              <a:rPr lang="en-US" dirty="0" smtClean="0"/>
              <a:t>Vehicle Mounted Crane</a:t>
            </a:r>
          </a:p>
          <a:p>
            <a:endParaRPr lang="en-US" dirty="0" smtClean="0"/>
          </a:p>
          <a:p>
            <a:endParaRPr lang="en-US" dirty="0"/>
          </a:p>
        </p:txBody>
      </p:sp>
    </p:spTree>
    <p:extLst>
      <p:ext uri="{BB962C8B-B14F-4D97-AF65-F5344CB8AC3E}">
        <p14:creationId xmlns="" xmlns:p14="http://schemas.microsoft.com/office/powerpoint/2010/main" val="113536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30879" y="304800"/>
            <a:ext cx="8686800" cy="1066800"/>
          </a:xfrm>
        </p:spPr>
        <p:txBody>
          <a:bodyPr>
            <a:normAutofit/>
          </a:bodyPr>
          <a:lstStyle/>
          <a:p>
            <a:r>
              <a:rPr lang="en-US" sz="3600" dirty="0" smtClean="0"/>
              <a:t>Acoustic Doppler Systems</a:t>
            </a:r>
            <a:endParaRPr lang="en-US" sz="3600" dirty="0"/>
          </a:p>
        </p:txBody>
      </p:sp>
      <p:sp>
        <p:nvSpPr>
          <p:cNvPr id="3" name="Content Placeholder 2"/>
          <p:cNvSpPr>
            <a:spLocks noGrp="1"/>
          </p:cNvSpPr>
          <p:nvPr>
            <p:ph idx="1"/>
            <p:custDataLst>
              <p:tags r:id="rId3"/>
            </p:custDataLst>
          </p:nvPr>
        </p:nvSpPr>
        <p:spPr>
          <a:xfrm>
            <a:off x="114300" y="1524000"/>
            <a:ext cx="5410200" cy="5181600"/>
          </a:xfrm>
        </p:spPr>
        <p:txBody>
          <a:bodyPr>
            <a:normAutofit fontScale="70000" lnSpcReduction="20000"/>
          </a:bodyPr>
          <a:lstStyle/>
          <a:p>
            <a:r>
              <a:rPr lang="en-US" dirty="0" smtClean="0"/>
              <a:t>Concept</a:t>
            </a:r>
          </a:p>
          <a:p>
            <a:pPr lvl="1"/>
            <a:r>
              <a:rPr lang="en-GB" dirty="0" smtClean="0"/>
              <a:t>Acoustic Doppler systems rely </a:t>
            </a:r>
            <a:r>
              <a:rPr lang="en-GB" dirty="0"/>
              <a:t>on SONAR which uses sound waves to determine the distance to </a:t>
            </a:r>
            <a:r>
              <a:rPr lang="en-GB" dirty="0" smtClean="0"/>
              <a:t>targets</a:t>
            </a:r>
          </a:p>
          <a:p>
            <a:pPr lvl="1"/>
            <a:r>
              <a:rPr lang="en-GB" dirty="0" smtClean="0"/>
              <a:t>The Doppler </a:t>
            </a:r>
            <a:r>
              <a:rPr lang="en-GB" dirty="0"/>
              <a:t>Effect is used to resolve the </a:t>
            </a:r>
            <a:r>
              <a:rPr lang="en-GB" dirty="0" smtClean="0"/>
              <a:t>velocity of flowing water by bouncing acoustic signals of a known frequency off </a:t>
            </a:r>
            <a:r>
              <a:rPr lang="en-GB" dirty="0" err="1" smtClean="0"/>
              <a:t>backscatterers</a:t>
            </a:r>
            <a:r>
              <a:rPr lang="en-GB" dirty="0" smtClean="0"/>
              <a:t> or targets in the water column and measuring the change in frequency of the return signal.</a:t>
            </a:r>
          </a:p>
          <a:p>
            <a:pPr lvl="1"/>
            <a:r>
              <a:rPr lang="en-GB" dirty="0" smtClean="0"/>
              <a:t>Targets are generally sediment or organic materials in the water column that are moving at the same velocity and direction as the water.</a:t>
            </a:r>
          </a:p>
          <a:p>
            <a:r>
              <a:rPr lang="en-US" dirty="0" smtClean="0"/>
              <a:t>Types</a:t>
            </a:r>
            <a:endParaRPr lang="en-US" dirty="0"/>
          </a:p>
          <a:p>
            <a:pPr lvl="1"/>
            <a:r>
              <a:rPr lang="en-US" dirty="0" smtClean="0"/>
              <a:t>Fixed</a:t>
            </a:r>
          </a:p>
          <a:p>
            <a:pPr lvl="1"/>
            <a:r>
              <a:rPr lang="en-US" dirty="0" smtClean="0"/>
              <a:t>Current Profilers</a:t>
            </a:r>
            <a:endParaRPr lang="en-US" dirty="0"/>
          </a:p>
          <a:p>
            <a:endParaRPr lang="en-US" dirty="0" smtClean="0"/>
          </a:p>
        </p:txBody>
      </p:sp>
      <p:pic>
        <p:nvPicPr>
          <p:cNvPr id="5" name="Picture 4"/>
          <p:cNvPicPr/>
          <p:nvPr>
            <p:custDataLst>
              <p:tags r:id="rId4"/>
            </p:custDataLst>
          </p:nvPr>
        </p:nvPicPr>
        <p:blipFill>
          <a:blip r:embed="rId7">
            <a:extLst>
              <a:ext uri="{28A0092B-C50C-407E-A947-70E740481C1C}">
                <a14:useLocalDpi xmlns="" xmlns:a14="http://schemas.microsoft.com/office/drawing/2010/main" val="0"/>
              </a:ext>
            </a:extLst>
          </a:blip>
          <a:stretch>
            <a:fillRect/>
          </a:stretch>
        </p:blipFill>
        <p:spPr>
          <a:xfrm>
            <a:off x="6248400" y="4343400"/>
            <a:ext cx="2626043" cy="22860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6" name="Picture 5"/>
          <p:cNvPicPr/>
          <p:nvPr>
            <p:custDataLst>
              <p:tags r:id="rId5"/>
            </p:custDataLst>
          </p:nvPr>
        </p:nvPicPr>
        <p:blipFill>
          <a:blip r:embed="rId8" cstate="email">
            <a:extLst>
              <a:ext uri="{28A0092B-C50C-407E-A947-70E740481C1C}">
                <a14:useLocalDpi xmlns="" xmlns:a14="http://schemas.microsoft.com/office/drawing/2010/main" val="0"/>
              </a:ext>
            </a:extLst>
          </a:blip>
          <a:stretch>
            <a:fillRect/>
          </a:stretch>
        </p:blipFill>
        <p:spPr>
          <a:xfrm>
            <a:off x="6345916" y="1752600"/>
            <a:ext cx="2671763" cy="23241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 xmlns:p14="http://schemas.microsoft.com/office/powerpoint/2010/main" val="979109090"/>
      </p:ext>
    </p:extLst>
  </p:cSld>
  <p:clrMapOvr>
    <a:masterClrMapping/>
  </p:clrMapOvr>
  <mc:AlternateContent xmlns:mc="http://schemas.openxmlformats.org/markup-compatibility/2006">
    <mc:Choice xmlns="" xmlns:p14="http://schemas.microsoft.com/office/powerpoint/2010/main" Requires="p14">
      <p:transition spd="slow" p14:dur="2000" advTm="68865"/>
    </mc:Choice>
    <mc:Fallback>
      <p:transition spd="slow" advTm="6886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dcpoperator"/>
          <p:cNvPicPr>
            <a:picLocks noChangeAspect="1" noChangeArrowheads="1"/>
          </p:cNvPicPr>
          <p:nvPr/>
        </p:nvPicPr>
        <p:blipFill>
          <a:blip r:embed="rId3" cstate="email"/>
          <a:srcRect/>
          <a:stretch>
            <a:fillRect/>
          </a:stretch>
        </p:blipFill>
        <p:spPr bwMode="auto">
          <a:xfrm>
            <a:off x="228600" y="2133600"/>
            <a:ext cx="4319588" cy="3355975"/>
          </a:xfrm>
          <a:prstGeom prst="rect">
            <a:avLst/>
          </a:prstGeom>
          <a:ln>
            <a:noFill/>
          </a:ln>
          <a:effectLst>
            <a:outerShdw blurRad="292100" dist="139700" dir="2700000" algn="tl" rotWithShape="0">
              <a:srgbClr val="333333">
                <a:alpha val="65000"/>
              </a:srgbClr>
            </a:outerShdw>
          </a:effectLst>
        </p:spPr>
      </p:pic>
      <p:sp>
        <p:nvSpPr>
          <p:cNvPr id="462851" name="Rectangle 3"/>
          <p:cNvSpPr>
            <a:spLocks noGrp="1" noRot="1" noChangeArrowheads="1"/>
          </p:cNvSpPr>
          <p:nvPr>
            <p:ph type="title" idx="4294967295"/>
          </p:nvPr>
        </p:nvSpPr>
        <p:spPr>
          <a:xfrm>
            <a:off x="0" y="533400"/>
            <a:ext cx="8229600" cy="990600"/>
          </a:xfrm>
        </p:spPr>
        <p:txBody>
          <a:bodyPr/>
          <a:lstStyle/>
          <a:p>
            <a:pPr eaLnBrk="1" hangingPunct="1"/>
            <a:r>
              <a:rPr lang="en-US" sz="2800"/>
              <a:t>Streamflow Measurement – Tethered Boats</a:t>
            </a:r>
          </a:p>
        </p:txBody>
      </p:sp>
      <p:pic>
        <p:nvPicPr>
          <p:cNvPr id="16388" name="Picture 4"/>
          <p:cNvPicPr>
            <a:picLocks noGrp="1" noChangeAspect="1" noChangeArrowheads="1"/>
          </p:cNvPicPr>
          <p:nvPr>
            <p:ph idx="4294967295"/>
          </p:nvPr>
        </p:nvPicPr>
        <p:blipFill>
          <a:blip r:embed="rId4" cstate="email"/>
          <a:srcRect/>
          <a:stretch>
            <a:fillRect/>
          </a:stretch>
        </p:blipFill>
        <p:spPr>
          <a:xfrm>
            <a:off x="5103813" y="1295400"/>
            <a:ext cx="4040187" cy="4897438"/>
          </a:xfrm>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340321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idx="4294967295"/>
          </p:nvPr>
        </p:nvSpPr>
        <p:spPr/>
        <p:txBody>
          <a:bodyPr/>
          <a:lstStyle/>
          <a:p>
            <a:r>
              <a:rPr lang="en-US" altLang="en-US" smtClean="0"/>
              <a:t>Bridge Measurements</a:t>
            </a:r>
          </a:p>
        </p:txBody>
      </p:sp>
      <p:pic>
        <p:nvPicPr>
          <p:cNvPr id="1638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6800" y="2057400"/>
            <a:ext cx="3875088" cy="444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pic>
        <p:nvPicPr>
          <p:cNvPr id="16388" name="Picture 4" descr="tethrotate"/>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04800" y="2057400"/>
            <a:ext cx="4329113" cy="383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16724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idx="4294967295"/>
          </p:nvPr>
        </p:nvSpPr>
        <p:spPr>
          <a:xfrm>
            <a:off x="0" y="533400"/>
            <a:ext cx="8229600" cy="990600"/>
          </a:xfrm>
        </p:spPr>
        <p:txBody>
          <a:bodyPr/>
          <a:lstStyle/>
          <a:p>
            <a:r>
              <a:rPr lang="en-US" altLang="en-US" smtClean="0"/>
              <a:t>Tethered from a Manned Boat</a:t>
            </a:r>
          </a:p>
        </p:txBody>
      </p:sp>
      <p:pic>
        <p:nvPicPr>
          <p:cNvPr id="20483" name="Picture 3" descr="DSCN013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953000" y="2133600"/>
            <a:ext cx="38862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4" name="Picture 4" descr="Aug06$01"/>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33400" y="2209800"/>
            <a:ext cx="4314825"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240002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idx="4294967295"/>
          </p:nvPr>
        </p:nvSpPr>
        <p:spPr/>
        <p:txBody>
          <a:bodyPr>
            <a:normAutofit fontScale="90000"/>
          </a:bodyPr>
          <a:lstStyle/>
          <a:p>
            <a:r>
              <a:rPr lang="en-US" altLang="en-US" smtClean="0"/>
              <a:t>Boat Mounted</a:t>
            </a:r>
            <a:br>
              <a:rPr lang="en-US" altLang="en-US" smtClean="0"/>
            </a:br>
            <a:r>
              <a:rPr lang="en-US" altLang="en-US" smtClean="0"/>
              <a:t>Tethered Platform Deployments</a:t>
            </a:r>
          </a:p>
        </p:txBody>
      </p:sp>
      <p:pic>
        <p:nvPicPr>
          <p:cNvPr id="21507" name="Picture 3" descr="DCP_0198"/>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328988" y="2376488"/>
            <a:ext cx="5414962" cy="357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4" descr="DCP_0197"/>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90563" y="2357438"/>
            <a:ext cx="2287587" cy="346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31583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Rot="1" noChangeArrowheads="1"/>
          </p:cNvSpPr>
          <p:nvPr>
            <p:ph type="title" idx="4294967295"/>
          </p:nvPr>
        </p:nvSpPr>
        <p:spPr/>
        <p:txBody>
          <a:bodyPr/>
          <a:lstStyle/>
          <a:p>
            <a:r>
              <a:rPr lang="en-US" altLang="en-US" smtClean="0"/>
              <a:t>Tethered Boat Measurements</a:t>
            </a:r>
          </a:p>
        </p:txBody>
      </p:sp>
      <p:sp>
        <p:nvSpPr>
          <p:cNvPr id="5123" name="Rectangle 5"/>
          <p:cNvSpPr>
            <a:spLocks noGrp="1" noChangeArrowheads="1"/>
          </p:cNvSpPr>
          <p:nvPr>
            <p:ph idx="4294967295"/>
          </p:nvPr>
        </p:nvSpPr>
        <p:spPr/>
        <p:txBody>
          <a:bodyPr/>
          <a:lstStyle/>
          <a:p>
            <a:pPr>
              <a:lnSpc>
                <a:spcPct val="90000"/>
              </a:lnSpc>
            </a:pPr>
            <a:r>
              <a:rPr lang="en-US" altLang="en-US" smtClean="0"/>
              <a:t>Advantages:</a:t>
            </a:r>
          </a:p>
          <a:p>
            <a:pPr lvl="1">
              <a:lnSpc>
                <a:spcPct val="90000"/>
              </a:lnSpc>
            </a:pPr>
            <a:r>
              <a:rPr lang="en-US" altLang="en-US" smtClean="0"/>
              <a:t>Less time on bridges compared to conventional bridge measurements , reducing exposure to traffic hazards</a:t>
            </a:r>
          </a:p>
          <a:p>
            <a:pPr lvl="1">
              <a:lnSpc>
                <a:spcPct val="90000"/>
              </a:lnSpc>
            </a:pPr>
            <a:r>
              <a:rPr lang="en-US" altLang="en-US" smtClean="0"/>
              <a:t>Fast and easy deployment</a:t>
            </a:r>
          </a:p>
          <a:p>
            <a:pPr lvl="1">
              <a:lnSpc>
                <a:spcPct val="90000"/>
              </a:lnSpc>
            </a:pPr>
            <a:r>
              <a:rPr lang="en-US" altLang="en-US" smtClean="0"/>
              <a:t>Can often be used where manned boats cannot be launched</a:t>
            </a:r>
          </a:p>
          <a:p>
            <a:pPr lvl="1">
              <a:lnSpc>
                <a:spcPct val="90000"/>
              </a:lnSpc>
            </a:pPr>
            <a:r>
              <a:rPr lang="en-US" altLang="en-US" smtClean="0"/>
              <a:t>Can move more slowly across the river with more control than a manned boat, depending on site conditions</a:t>
            </a:r>
          </a:p>
        </p:txBody>
      </p:sp>
    </p:spTree>
    <p:extLst>
      <p:ext uri="{BB962C8B-B14F-4D97-AF65-F5344CB8AC3E}">
        <p14:creationId xmlns="" xmlns:p14="http://schemas.microsoft.com/office/powerpoint/2010/main" val="302316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Rot="1" noChangeArrowheads="1"/>
          </p:cNvSpPr>
          <p:nvPr>
            <p:ph type="title" idx="4294967295"/>
          </p:nvPr>
        </p:nvSpPr>
        <p:spPr/>
        <p:txBody>
          <a:bodyPr/>
          <a:lstStyle/>
          <a:p>
            <a:r>
              <a:rPr lang="en-US" altLang="en-US" smtClean="0"/>
              <a:t>Tethered Boat Measurements</a:t>
            </a:r>
          </a:p>
        </p:txBody>
      </p:sp>
      <p:sp>
        <p:nvSpPr>
          <p:cNvPr id="6147" name="Rectangle 5"/>
          <p:cNvSpPr>
            <a:spLocks noGrp="1" noChangeArrowheads="1"/>
          </p:cNvSpPr>
          <p:nvPr>
            <p:ph idx="4294967295"/>
          </p:nvPr>
        </p:nvSpPr>
        <p:spPr/>
        <p:txBody>
          <a:bodyPr/>
          <a:lstStyle/>
          <a:p>
            <a:r>
              <a:rPr lang="en-US" altLang="en-US" dirty="0" smtClean="0"/>
              <a:t>Limitations:</a:t>
            </a:r>
          </a:p>
          <a:p>
            <a:pPr lvl="1"/>
            <a:r>
              <a:rPr lang="en-US" altLang="en-US" dirty="0" smtClean="0"/>
              <a:t>Generally confined to the downstream side, with limited ability to change measurement sections by changing rope length </a:t>
            </a:r>
          </a:p>
          <a:p>
            <a:pPr lvl="1"/>
            <a:r>
              <a:rPr lang="en-US" altLang="en-US" dirty="0" smtClean="0"/>
              <a:t>Turbulence from bridge piers and abutments can degrade measurement quality</a:t>
            </a:r>
          </a:p>
        </p:txBody>
      </p:sp>
    </p:spTree>
    <p:extLst>
      <p:ext uri="{BB962C8B-B14F-4D97-AF65-F5344CB8AC3E}">
        <p14:creationId xmlns="" xmlns:p14="http://schemas.microsoft.com/office/powerpoint/2010/main" val="276789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rrowheads="1"/>
          </p:cNvSpPr>
          <p:nvPr>
            <p:ph type="title" idx="4294967295"/>
          </p:nvPr>
        </p:nvSpPr>
        <p:spPr>
          <a:xfrm>
            <a:off x="0" y="533400"/>
            <a:ext cx="8229600" cy="990600"/>
          </a:xfrm>
        </p:spPr>
        <p:txBody>
          <a:bodyPr/>
          <a:lstStyle/>
          <a:p>
            <a:pPr eaLnBrk="1" hangingPunct="1"/>
            <a:r>
              <a:rPr lang="en-US" sz="2800"/>
              <a:t>Streamflow Measurement – </a:t>
            </a:r>
            <a:br>
              <a:rPr lang="en-US" sz="2800"/>
            </a:br>
            <a:r>
              <a:rPr lang="en-US" sz="2800"/>
              <a:t>Remote Control Boats</a:t>
            </a:r>
          </a:p>
        </p:txBody>
      </p:sp>
      <p:pic>
        <p:nvPicPr>
          <p:cNvPr id="2052" name="Picture 4"/>
          <p:cNvPicPr>
            <a:picLocks noChangeAspect="1" noChangeArrowheads="1"/>
          </p:cNvPicPr>
          <p:nvPr/>
        </p:nvPicPr>
        <p:blipFill>
          <a:blip r:embed="rId4" cstate="email"/>
          <a:srcRect/>
          <a:stretch>
            <a:fillRect/>
          </a:stretch>
        </p:blipFill>
        <p:spPr bwMode="auto">
          <a:xfrm>
            <a:off x="2324100" y="4149725"/>
            <a:ext cx="5389563" cy="2446338"/>
          </a:xfrm>
          <a:prstGeom prst="ellipse">
            <a:avLst/>
          </a:prstGeom>
          <a:ln>
            <a:noFill/>
          </a:ln>
          <a:effectLst>
            <a:softEdge rad="112500"/>
          </a:effectLst>
        </p:spPr>
      </p:pic>
      <p:pic>
        <p:nvPicPr>
          <p:cNvPr id="2055" name="highvel.mpg">
            <a:hlinkClick r:id="" action="ppaction://media"/>
          </p:cNvPr>
          <p:cNvPicPr>
            <a:picLocks noRot="1" noChangeAspect="1" noChangeArrowheads="1"/>
          </p:cNvPicPr>
          <p:nvPr>
            <a:videoFile r:link="rId1"/>
          </p:nvPr>
        </p:nvPicPr>
        <p:blipFill>
          <a:blip r:embed="rId5">
            <a:extLst>
              <a:ext uri="{28A0092B-C50C-407E-A947-70E740481C1C}">
                <a14:useLocalDpi xmlns="" xmlns:a14="http://schemas.microsoft.com/office/drawing/2010/main" val="0"/>
              </a:ext>
            </a:extLst>
          </a:blip>
          <a:srcRect/>
          <a:stretch>
            <a:fillRect/>
          </a:stretch>
        </p:blipFill>
        <p:spPr bwMode="auto">
          <a:xfrm>
            <a:off x="5608638" y="1973263"/>
            <a:ext cx="2598737" cy="199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Picture1.jpg"/>
          <p:cNvPicPr>
            <a:picLocks noChangeAspect="1"/>
          </p:cNvPicPr>
          <p:nvPr/>
        </p:nvPicPr>
        <p:blipFill>
          <a:blip r:embed="rId6" cstate="email"/>
          <a:stretch>
            <a:fillRect/>
          </a:stretch>
        </p:blipFill>
        <p:spPr>
          <a:xfrm>
            <a:off x="228600" y="1600200"/>
            <a:ext cx="4651248" cy="2633472"/>
          </a:xfrm>
          <a:prstGeom prst="rect">
            <a:avLst/>
          </a:prstGeom>
        </p:spPr>
      </p:pic>
    </p:spTree>
    <p:extLst>
      <p:ext uri="{BB962C8B-B14F-4D97-AF65-F5344CB8AC3E}">
        <p14:creationId xmlns="" xmlns:p14="http://schemas.microsoft.com/office/powerpoint/2010/main" val="32042222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8368" fill="hold"/>
                                        <p:tgtEl>
                                          <p:spTgt spid="205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55"/>
                </p:tgtEl>
              </p:cMediaNode>
            </p:video>
            <p:seq concurrent="1" nextAc="seek">
              <p:cTn id="8" restart="whenNotActive" fill="hold" evtFilter="cancelBubble" nodeType="interactiveSeq">
                <p:stCondLst>
                  <p:cond evt="onClick" delay="0">
                    <p:tgtEl>
                      <p:spTgt spid="20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055"/>
                                        </p:tgtEl>
                                      </p:cBhvr>
                                    </p:cmd>
                                  </p:childTnLst>
                                </p:cTn>
                              </p:par>
                            </p:childTnLst>
                          </p:cTn>
                        </p:par>
                      </p:childTnLst>
                    </p:cTn>
                  </p:par>
                </p:childTnLst>
              </p:cTn>
              <p:nextCondLst>
                <p:cond evt="onClick" delay="0">
                  <p:tgtEl>
                    <p:spTgt spid="205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rrowheads="1"/>
          </p:cNvSpPr>
          <p:nvPr>
            <p:ph type="title" idx="4294967295"/>
          </p:nvPr>
        </p:nvSpPr>
        <p:spPr>
          <a:xfrm>
            <a:off x="457200" y="274638"/>
            <a:ext cx="8229600" cy="868362"/>
          </a:xfrm>
        </p:spPr>
        <p:txBody>
          <a:bodyPr/>
          <a:lstStyle/>
          <a:p>
            <a:pPr eaLnBrk="1" hangingPunct="1">
              <a:defRPr/>
            </a:pPr>
            <a:r>
              <a:rPr lang="en-US" sz="3200" dirty="0" err="1">
                <a:ea typeface="+mj-ea"/>
              </a:rPr>
              <a:t>Streamflow</a:t>
            </a:r>
            <a:r>
              <a:rPr lang="en-US" sz="3200" dirty="0">
                <a:ea typeface="+mj-ea"/>
              </a:rPr>
              <a:t> Measurement – Manned boat</a:t>
            </a:r>
          </a:p>
        </p:txBody>
      </p:sp>
      <p:pic>
        <p:nvPicPr>
          <p:cNvPr id="15363" name="Picture 3"/>
          <p:cNvPicPr>
            <a:picLocks noGrp="1" noChangeAspect="1" noChangeArrowheads="1"/>
          </p:cNvPicPr>
          <p:nvPr>
            <p:ph idx="4294967295"/>
          </p:nvPr>
        </p:nvPicPr>
        <p:blipFill>
          <a:blip r:embed="rId3" cstate="email"/>
          <a:srcRect/>
          <a:stretch>
            <a:fillRect/>
          </a:stretch>
        </p:blipFill>
        <p:spPr>
          <a:xfrm>
            <a:off x="1651000" y="895350"/>
            <a:ext cx="5681663" cy="5715000"/>
          </a:xfrm>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956886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Vehicle Mounted Crane</a:t>
            </a:r>
            <a:endParaRPr lang="en-US" dirty="0"/>
          </a:p>
        </p:txBody>
      </p:sp>
      <p:sp>
        <p:nvSpPr>
          <p:cNvPr id="3" name="Subtitle 2"/>
          <p:cNvSpPr>
            <a:spLocks noGrp="1"/>
          </p:cNvSpPr>
          <p:nvPr>
            <p:ph type="subTitle" idx="1"/>
          </p:nvPr>
        </p:nvSpPr>
        <p:spPr/>
        <p:txBody>
          <a:bodyPr/>
          <a:lstStyle/>
          <a:p>
            <a:r>
              <a:rPr lang="en-US" dirty="0" smtClean="0"/>
              <a:t>Experience from Goa</a:t>
            </a:r>
          </a:p>
          <a:p>
            <a:r>
              <a:rPr lang="en-US" dirty="0"/>
              <a:t>	</a:t>
            </a:r>
            <a:r>
              <a:rPr lang="en-US" dirty="0" smtClean="0"/>
              <a:t>-By Mr. </a:t>
            </a:r>
            <a:r>
              <a:rPr lang="en-US" dirty="0" err="1" smtClean="0"/>
              <a:t>Ghanti</a:t>
            </a:r>
            <a:endParaRPr lang="en-US" dirty="0"/>
          </a:p>
        </p:txBody>
      </p:sp>
    </p:spTree>
    <p:extLst>
      <p:ext uri="{BB962C8B-B14F-4D97-AF65-F5344CB8AC3E}">
        <p14:creationId xmlns="" xmlns:p14="http://schemas.microsoft.com/office/powerpoint/2010/main" val="3325371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nish\Desktop\fotos of instruments\Goa\Crane 2.JPG"/>
          <p:cNvPicPr>
            <a:picLocks noChangeAspect="1" noChangeArrowheads="1"/>
          </p:cNvPicPr>
          <p:nvPr/>
        </p:nvPicPr>
        <p:blipFill>
          <a:blip r:embed="rId2" cstate="email">
            <a:extLst>
              <a:ext uri="{28A0092B-C50C-407E-A947-70E740481C1C}">
                <a14:useLocalDpi xmlns="" xmlns:a14="http://schemas.microsoft.com/office/drawing/2010/main"/>
              </a:ext>
            </a:extLst>
          </a:blip>
          <a:stretch>
            <a:fillRect/>
          </a:stretch>
        </p:blipFill>
        <p:spPr bwMode="auto">
          <a:xfrm>
            <a:off x="53141" y="1706881"/>
            <a:ext cx="9010650" cy="50768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705225" y="812800"/>
            <a:ext cx="4127747" cy="1295400"/>
          </a:xfrm>
        </p:spPr>
        <p:txBody>
          <a:bodyPr>
            <a:normAutofit/>
          </a:bodyPr>
          <a:lstStyle/>
          <a:p>
            <a:pPr algn="ctr"/>
            <a:r>
              <a:rPr lang="en-US" sz="3000" dirty="0" smtClean="0"/>
              <a:t>Acoustic Doppler Current Profilers (ADCP)</a:t>
            </a:r>
            <a:endParaRPr lang="en-US" sz="3000" dirty="0"/>
          </a:p>
        </p:txBody>
      </p:sp>
      <p:pic>
        <p:nvPicPr>
          <p:cNvPr id="3074"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495800" y="2485229"/>
            <a:ext cx="4178053" cy="3243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36975" y="2451098"/>
            <a:ext cx="3504595" cy="3243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txBox="1">
            <a:spLocks/>
          </p:cNvSpPr>
          <p:nvPr>
            <p:custDataLst>
              <p:tags r:id="rId3"/>
            </p:custDataLst>
          </p:nvPr>
        </p:nvSpPr>
        <p:spPr>
          <a:xfrm>
            <a:off x="25400" y="965200"/>
            <a:ext cx="4127747"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600" dirty="0" smtClean="0"/>
              <a:t>Acoustic Doppler Velocity Meters (ADVM)</a:t>
            </a:r>
            <a:endParaRPr lang="en-US" sz="3600" dirty="0"/>
          </a:p>
        </p:txBody>
      </p:sp>
    </p:spTree>
    <p:custDataLst>
      <p:tags r:id="rId1"/>
    </p:custDataLst>
    <p:extLst>
      <p:ext uri="{BB962C8B-B14F-4D97-AF65-F5344CB8AC3E}">
        <p14:creationId xmlns="" xmlns:p14="http://schemas.microsoft.com/office/powerpoint/2010/main" val="1580220777"/>
      </p:ext>
    </p:extLst>
  </p:cSld>
  <p:clrMapOvr>
    <a:masterClrMapping/>
  </p:clrMapOvr>
  <mc:AlternateContent xmlns:mc="http://schemas.openxmlformats.org/markup-compatibility/2006">
    <mc:Choice xmlns="" xmlns:p14="http://schemas.microsoft.com/office/powerpoint/2010/main" Requires="p14">
      <p:transition spd="slow" p14:dur="2000" advTm="68865"/>
    </mc:Choice>
    <mc:Fallback>
      <p:transition spd="slow" advTm="6886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nish\Desktop\fotos of instruments\Goa\Crane 3 at Uguem RGS.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1702614"/>
            <a:ext cx="9144703" cy="51481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936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nish\Desktop\fotos of instruments\Goa\Crane 4 at Uguem RGS.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1600200"/>
            <a:ext cx="9204158" cy="518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5377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nish\Desktop\fotos of instruments\Goa\DSC07531.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629" y="3629"/>
            <a:ext cx="3806371" cy="6766882"/>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C:\Users\Anish\Desktop\fotos of instruments\Goa\DSC07537.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257800" y="42139"/>
            <a:ext cx="3833923" cy="68158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7597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idx="4294967295"/>
          </p:nvPr>
        </p:nvSpPr>
        <p:spPr>
          <a:xfrm>
            <a:off x="457200" y="381000"/>
            <a:ext cx="3962400" cy="1447800"/>
          </a:xfrm>
        </p:spPr>
        <p:txBody>
          <a:bodyPr/>
          <a:lstStyle/>
          <a:p>
            <a:r>
              <a:rPr lang="en-US" altLang="en-US" smtClean="0"/>
              <a:t>Computer </a:t>
            </a:r>
            <a:br>
              <a:rPr lang="en-US" altLang="en-US" smtClean="0"/>
            </a:br>
            <a:r>
              <a:rPr lang="en-US" altLang="en-US" smtClean="0"/>
              <a:t>Operator</a:t>
            </a:r>
          </a:p>
        </p:txBody>
      </p:sp>
      <p:sp>
        <p:nvSpPr>
          <p:cNvPr id="463875" name="Rectangle 3"/>
          <p:cNvSpPr>
            <a:spLocks noChangeArrowheads="1"/>
          </p:cNvSpPr>
          <p:nvPr/>
        </p:nvSpPr>
        <p:spPr bwMode="auto">
          <a:xfrm>
            <a:off x="3214688" y="1619250"/>
            <a:ext cx="9144000" cy="0"/>
          </a:xfrm>
          <a:prstGeom prst="rect">
            <a:avLst/>
          </a:prstGeom>
          <a:noFill/>
          <a:ln w="9525">
            <a:noFill/>
            <a:miter lim="800000"/>
            <a:headEnd/>
            <a:tailEnd/>
          </a:ln>
          <a:effectLst/>
        </p:spPr>
        <p:txBody>
          <a:bodyPr>
            <a:spAutoFit/>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pic>
        <p:nvPicPr>
          <p:cNvPr id="14340" name="Picture 4" descr="Bakergolfcart"/>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262063" y="2181225"/>
            <a:ext cx="2611437" cy="348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3877" name="Rectangle 5"/>
          <p:cNvSpPr>
            <a:spLocks noChangeArrowheads="1"/>
          </p:cNvSpPr>
          <p:nvPr/>
        </p:nvSpPr>
        <p:spPr bwMode="auto">
          <a:xfrm>
            <a:off x="3224213" y="1833563"/>
            <a:ext cx="9144000" cy="0"/>
          </a:xfrm>
          <a:prstGeom prst="rect">
            <a:avLst/>
          </a:prstGeom>
          <a:noFill/>
          <a:ln w="9525">
            <a:noFill/>
            <a:miter lim="800000"/>
            <a:headEnd/>
            <a:tailEnd/>
          </a:ln>
          <a:effectLst/>
        </p:spPr>
        <p:txBody>
          <a:bodyPr>
            <a:spAutoFit/>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pic>
        <p:nvPicPr>
          <p:cNvPr id="14342" name="Picture 6" descr="laptop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194300" y="384175"/>
            <a:ext cx="2384425" cy="282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7" descr="DSCN0489"/>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384675" y="3500438"/>
            <a:ext cx="3911600" cy="293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99348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idx="4294967295"/>
          </p:nvPr>
        </p:nvSpPr>
        <p:spPr>
          <a:xfrm>
            <a:off x="456406" y="296863"/>
            <a:ext cx="8229600" cy="990600"/>
          </a:xfrm>
        </p:spPr>
        <p:txBody>
          <a:bodyPr/>
          <a:lstStyle/>
          <a:p>
            <a:r>
              <a:rPr lang="en-US" altLang="en-US" dirty="0" smtClean="0"/>
              <a:t>Cableway Measurements</a:t>
            </a:r>
          </a:p>
        </p:txBody>
      </p:sp>
      <p:pic>
        <p:nvPicPr>
          <p:cNvPr id="18435" name="Picture 3" descr="Rover front"/>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24000" y="1600200"/>
            <a:ext cx="6037263" cy="452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967719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Cableway - BBMB</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800600" y="1143000"/>
            <a:ext cx="4229100" cy="5638800"/>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07414" y="1143000"/>
            <a:ext cx="4235986" cy="5647981"/>
          </a:xfrm>
          <a:prstGeom prst="rect">
            <a:avLst/>
          </a:prstGeom>
        </p:spPr>
      </p:pic>
    </p:spTree>
    <p:extLst>
      <p:ext uri="{BB962C8B-B14F-4D97-AF65-F5344CB8AC3E}">
        <p14:creationId xmlns="" xmlns:p14="http://schemas.microsoft.com/office/powerpoint/2010/main" val="3276988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c-cableway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883150" y="1316038"/>
            <a:ext cx="4121150" cy="531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Rectangle 3"/>
          <p:cNvSpPr>
            <a:spLocks noGrp="1" noRot="1" noChangeArrowheads="1"/>
          </p:cNvSpPr>
          <p:nvPr>
            <p:ph type="title" idx="4294967295"/>
          </p:nvPr>
        </p:nvSpPr>
        <p:spPr/>
        <p:txBody>
          <a:bodyPr/>
          <a:lstStyle/>
          <a:p>
            <a:r>
              <a:rPr lang="en-US" altLang="en-US" smtClean="0"/>
              <a:t>Cableway Measurements</a:t>
            </a:r>
          </a:p>
        </p:txBody>
      </p:sp>
      <p:pic>
        <p:nvPicPr>
          <p:cNvPr id="1741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 y="1295400"/>
            <a:ext cx="4214813" cy="481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17014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Rot="1" noChangeArrowheads="1"/>
          </p:cNvSpPr>
          <p:nvPr>
            <p:ph type="title" idx="4294967295"/>
          </p:nvPr>
        </p:nvSpPr>
        <p:spPr/>
        <p:txBody>
          <a:bodyPr/>
          <a:lstStyle/>
          <a:p>
            <a:r>
              <a:rPr lang="en-US" altLang="en-US" smtClean="0"/>
              <a:t>Site Selection</a:t>
            </a:r>
          </a:p>
        </p:txBody>
      </p:sp>
      <p:sp>
        <p:nvSpPr>
          <p:cNvPr id="22531" name="Rectangle 5"/>
          <p:cNvSpPr>
            <a:spLocks noGrp="1" noChangeArrowheads="1"/>
          </p:cNvSpPr>
          <p:nvPr>
            <p:ph idx="4294967295"/>
          </p:nvPr>
        </p:nvSpPr>
        <p:spPr/>
        <p:txBody>
          <a:bodyPr>
            <a:normAutofit/>
          </a:bodyPr>
          <a:lstStyle/>
          <a:p>
            <a:pPr>
              <a:lnSpc>
                <a:spcPct val="90000"/>
              </a:lnSpc>
            </a:pPr>
            <a:r>
              <a:rPr lang="en-US" altLang="en-US" sz="2400" dirty="0" smtClean="0"/>
              <a:t>Close attention should be paid to ensuring the measurement is being made at a suitable site. </a:t>
            </a:r>
          </a:p>
          <a:p>
            <a:pPr>
              <a:lnSpc>
                <a:spcPct val="90000"/>
              </a:lnSpc>
            </a:pPr>
            <a:r>
              <a:rPr lang="en-US" altLang="en-US" sz="2400" dirty="0" smtClean="0"/>
              <a:t>If parts of the cross section are of unacceptable quality, the length of the tether may be adjusted in an attempt to find a more suitable cross section slightly farther up or downstream. </a:t>
            </a:r>
          </a:p>
          <a:p>
            <a:pPr>
              <a:lnSpc>
                <a:spcPct val="90000"/>
              </a:lnSpc>
            </a:pPr>
            <a:r>
              <a:rPr lang="en-US" altLang="en-US" sz="2400" dirty="0" smtClean="0"/>
              <a:t>At some sites, it may not be possible to use a tethered platform to make an ADCP measurement because of the limited ability to change the measurement cross-section location.</a:t>
            </a:r>
          </a:p>
          <a:p>
            <a:pPr>
              <a:lnSpc>
                <a:spcPct val="90000"/>
              </a:lnSpc>
            </a:pPr>
            <a:endParaRPr lang="en-US" altLang="en-US" sz="2400" dirty="0" smtClean="0"/>
          </a:p>
        </p:txBody>
      </p:sp>
    </p:spTree>
    <p:extLst>
      <p:ext uri="{BB962C8B-B14F-4D97-AF65-F5344CB8AC3E}">
        <p14:creationId xmlns="" xmlns:p14="http://schemas.microsoft.com/office/powerpoint/2010/main" val="1372831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p:txBody>
          <a:bodyPr/>
          <a:lstStyle/>
          <a:p>
            <a:r>
              <a:rPr lang="en-US" altLang="en-US" smtClean="0"/>
              <a:t>Site Problems</a:t>
            </a:r>
          </a:p>
        </p:txBody>
      </p:sp>
      <p:pic>
        <p:nvPicPr>
          <p:cNvPr id="23555" name="Picture 3" descr="DSCN002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24000" y="1219200"/>
            <a:ext cx="6324600" cy="474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24323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idx="4294967295"/>
          </p:nvPr>
        </p:nvSpPr>
        <p:spPr>
          <a:xfrm>
            <a:off x="0" y="609600"/>
            <a:ext cx="8229600" cy="990600"/>
          </a:xfrm>
        </p:spPr>
        <p:txBody>
          <a:bodyPr/>
          <a:lstStyle/>
          <a:p>
            <a:r>
              <a:rPr lang="en-US" altLang="en-US" dirty="0" smtClean="0"/>
              <a:t>Site Problems</a:t>
            </a:r>
          </a:p>
        </p:txBody>
      </p:sp>
      <p:pic>
        <p:nvPicPr>
          <p:cNvPr id="24579" name="Picture 3" descr="DSCN009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476625" y="1943100"/>
            <a:ext cx="53848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5"/>
          <p:cNvSpPr txBox="1">
            <a:spLocks noChangeArrowheads="1"/>
          </p:cNvSpPr>
          <p:nvPr/>
        </p:nvSpPr>
        <p:spPr>
          <a:xfrm>
            <a:off x="152400" y="1752600"/>
            <a:ext cx="32004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90000"/>
              </a:lnSpc>
            </a:pPr>
            <a:r>
              <a:rPr lang="en-US" altLang="en-US" dirty="0" smtClean="0"/>
              <a:t>Complex currents, turbulence, and reverse flows around bridges can result in a poor measurement section</a:t>
            </a:r>
          </a:p>
          <a:p>
            <a:pPr>
              <a:lnSpc>
                <a:spcPct val="90000"/>
              </a:lnSpc>
            </a:pPr>
            <a:r>
              <a:rPr lang="en-US" altLang="en-US" dirty="0" smtClean="0"/>
              <a:t>Bridges with truss structures make it difficult to tow a boat across the channel.</a:t>
            </a:r>
          </a:p>
        </p:txBody>
      </p:sp>
    </p:spTree>
    <p:extLst>
      <p:ext uri="{BB962C8B-B14F-4D97-AF65-F5344CB8AC3E}">
        <p14:creationId xmlns="" xmlns:p14="http://schemas.microsoft.com/office/powerpoint/2010/main" val="18400279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
            </a:r>
            <a:br>
              <a:rPr lang="en-US" dirty="0" smtClean="0"/>
            </a:br>
            <a:r>
              <a:rPr lang="en-US" dirty="0" smtClean="0"/>
              <a:t>ADVM - General Information</a:t>
            </a:r>
            <a:endParaRPr lang="en-US" dirty="0"/>
          </a:p>
        </p:txBody>
      </p:sp>
      <p:sp>
        <p:nvSpPr>
          <p:cNvPr id="3" name="Content Placeholder 2"/>
          <p:cNvSpPr>
            <a:spLocks noGrp="1"/>
          </p:cNvSpPr>
          <p:nvPr>
            <p:ph idx="1"/>
            <p:custDataLst>
              <p:tags r:id="rId3"/>
            </p:custDataLst>
          </p:nvPr>
        </p:nvSpPr>
        <p:spPr>
          <a:xfrm>
            <a:off x="457200" y="1752600"/>
            <a:ext cx="8229600" cy="4724400"/>
          </a:xfrm>
        </p:spPr>
        <p:txBody>
          <a:bodyPr>
            <a:normAutofit lnSpcReduction="10000"/>
          </a:bodyPr>
          <a:lstStyle/>
          <a:p>
            <a:r>
              <a:rPr lang="en-GB" dirty="0" smtClean="0"/>
              <a:t>Well-suited </a:t>
            </a:r>
            <a:r>
              <a:rPr lang="en-GB" dirty="0"/>
              <a:t>for </a:t>
            </a:r>
            <a:r>
              <a:rPr lang="en-GB" dirty="0" smtClean="0"/>
              <a:t>discharge measurements in canals with fixed channel geometry</a:t>
            </a:r>
          </a:p>
          <a:p>
            <a:r>
              <a:rPr lang="en-GB" dirty="0" smtClean="0"/>
              <a:t>Effective for monitoring discharge in tidally affected rivers or other unsteady flow reaches</a:t>
            </a:r>
            <a:endParaRPr lang="en-GB" dirty="0"/>
          </a:p>
          <a:p>
            <a:r>
              <a:rPr lang="en-US" dirty="0" smtClean="0"/>
              <a:t>ADVM’s can be a good alternative for streams where constant silting causes inaccuracy when using the traditional stage-discharge method.</a:t>
            </a:r>
          </a:p>
          <a:p>
            <a:r>
              <a:rPr lang="en-US" dirty="0" smtClean="0"/>
              <a:t>Useful for acquiring detailed velocity data for model calibration.</a:t>
            </a:r>
            <a:endParaRPr lang="en-US" dirty="0"/>
          </a:p>
          <a:p>
            <a:pPr marL="0" indent="0">
              <a:buNone/>
            </a:pPr>
            <a:endParaRPr lang="en-US" dirty="0" smtClean="0"/>
          </a:p>
        </p:txBody>
      </p:sp>
    </p:spTree>
    <p:custDataLst>
      <p:tags r:id="rId1"/>
    </p:custDataLst>
    <p:extLst>
      <p:ext uri="{BB962C8B-B14F-4D97-AF65-F5344CB8AC3E}">
        <p14:creationId xmlns="" xmlns:p14="http://schemas.microsoft.com/office/powerpoint/2010/main" val="2706254037"/>
      </p:ext>
    </p:extLst>
  </p:cSld>
  <p:clrMapOvr>
    <a:masterClrMapping/>
  </p:clrMapOvr>
  <mc:AlternateContent xmlns:mc="http://schemas.openxmlformats.org/markup-compatibility/2006">
    <mc:Choice xmlns="" xmlns:p14="http://schemas.microsoft.com/office/powerpoint/2010/main" Requires="p14">
      <p:transition spd="slow" p14:dur="2000" advTm="58723"/>
    </mc:Choice>
    <mc:Fallback>
      <p:transition spd="slow" advTm="58723"/>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idx="4294967295"/>
          </p:nvPr>
        </p:nvSpPr>
        <p:spPr/>
        <p:txBody>
          <a:bodyPr/>
          <a:lstStyle/>
          <a:p>
            <a:r>
              <a:rPr lang="en-US" altLang="en-US" smtClean="0"/>
              <a:t>Site Problems</a:t>
            </a:r>
          </a:p>
        </p:txBody>
      </p:sp>
      <p:pic>
        <p:nvPicPr>
          <p:cNvPr id="24579" name="Picture 3" descr="DSCN009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295400" y="1066800"/>
            <a:ext cx="67056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5380" name="Line 4"/>
          <p:cNvSpPr>
            <a:spLocks noChangeShapeType="1"/>
          </p:cNvSpPr>
          <p:nvPr/>
        </p:nvSpPr>
        <p:spPr bwMode="auto">
          <a:xfrm flipV="1">
            <a:off x="3352800" y="3733800"/>
            <a:ext cx="4267200" cy="228600"/>
          </a:xfrm>
          <a:prstGeom prst="line">
            <a:avLst/>
          </a:prstGeom>
          <a:noFill/>
          <a:ln w="9525">
            <a:solidFill>
              <a:schemeClr val="tx1"/>
            </a:solidFill>
            <a:round/>
            <a:headEnd/>
            <a:tailEnd/>
          </a:ln>
          <a:effectLst/>
        </p:spPr>
        <p:txBody>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485381" name="Line 5"/>
          <p:cNvSpPr>
            <a:spLocks noChangeShapeType="1"/>
          </p:cNvSpPr>
          <p:nvPr/>
        </p:nvSpPr>
        <p:spPr bwMode="auto">
          <a:xfrm>
            <a:off x="3276600" y="4343400"/>
            <a:ext cx="4572000" cy="76200"/>
          </a:xfrm>
          <a:prstGeom prst="line">
            <a:avLst/>
          </a:prstGeom>
          <a:noFill/>
          <a:ln w="9525">
            <a:solidFill>
              <a:schemeClr val="tx1"/>
            </a:solidFill>
            <a:round/>
            <a:headEnd/>
            <a:tailEnd/>
          </a:ln>
          <a:effectLst/>
        </p:spPr>
        <p:txBody>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485382" name="Line 6"/>
          <p:cNvSpPr>
            <a:spLocks noChangeShapeType="1"/>
          </p:cNvSpPr>
          <p:nvPr/>
        </p:nvSpPr>
        <p:spPr bwMode="auto">
          <a:xfrm>
            <a:off x="3429000" y="3352800"/>
            <a:ext cx="3581400" cy="152400"/>
          </a:xfrm>
          <a:prstGeom prst="line">
            <a:avLst/>
          </a:prstGeom>
          <a:noFill/>
          <a:ln w="9525">
            <a:solidFill>
              <a:schemeClr val="tx1"/>
            </a:solidFill>
            <a:round/>
            <a:headEnd/>
            <a:tailEnd/>
          </a:ln>
          <a:effectLst/>
        </p:spPr>
        <p:txBody>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485383" name="Freeform 7"/>
          <p:cNvSpPr>
            <a:spLocks/>
          </p:cNvSpPr>
          <p:nvPr/>
        </p:nvSpPr>
        <p:spPr bwMode="auto">
          <a:xfrm>
            <a:off x="3810000" y="3048000"/>
            <a:ext cx="382588" cy="231775"/>
          </a:xfrm>
          <a:custGeom>
            <a:avLst/>
            <a:gdLst/>
            <a:ahLst/>
            <a:cxnLst>
              <a:cxn ang="0">
                <a:pos x="0" y="146"/>
              </a:cxn>
              <a:cxn ang="0">
                <a:pos x="206" y="125"/>
              </a:cxn>
              <a:cxn ang="0">
                <a:pos x="241" y="75"/>
              </a:cxn>
              <a:cxn ang="0">
                <a:pos x="64" y="4"/>
              </a:cxn>
            </a:cxnLst>
            <a:rect l="0" t="0" r="r" b="b"/>
            <a:pathLst>
              <a:path w="241" h="146">
                <a:moveTo>
                  <a:pt x="0" y="146"/>
                </a:moveTo>
                <a:cubicBezTo>
                  <a:pt x="69" y="139"/>
                  <a:pt x="137" y="133"/>
                  <a:pt x="206" y="125"/>
                </a:cubicBezTo>
                <a:cubicBezTo>
                  <a:pt x="226" y="123"/>
                  <a:pt x="241" y="75"/>
                  <a:pt x="241" y="75"/>
                </a:cubicBezTo>
                <a:cubicBezTo>
                  <a:pt x="185" y="0"/>
                  <a:pt x="161" y="4"/>
                  <a:pt x="64" y="4"/>
                </a:cubicBezTo>
              </a:path>
            </a:pathLst>
          </a:custGeom>
          <a:noFill/>
          <a:ln w="9525">
            <a:solidFill>
              <a:schemeClr val="tx1"/>
            </a:solidFill>
            <a:round/>
            <a:headEnd type="none" w="med" len="med"/>
            <a:tailEnd type="triangle" w="med" len="med"/>
          </a:ln>
          <a:effectLst/>
        </p:spPr>
        <p:txBody>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485384" name="Freeform 8"/>
          <p:cNvSpPr>
            <a:spLocks/>
          </p:cNvSpPr>
          <p:nvPr/>
        </p:nvSpPr>
        <p:spPr bwMode="auto">
          <a:xfrm>
            <a:off x="3476625" y="3105150"/>
            <a:ext cx="1974850" cy="2663825"/>
          </a:xfrm>
          <a:custGeom>
            <a:avLst/>
            <a:gdLst/>
            <a:ahLst/>
            <a:cxnLst>
              <a:cxn ang="0">
                <a:pos x="78" y="0"/>
              </a:cxn>
              <a:cxn ang="0">
                <a:pos x="71" y="56"/>
              </a:cxn>
              <a:cxn ang="0">
                <a:pos x="0" y="85"/>
              </a:cxn>
              <a:cxn ang="0">
                <a:pos x="57" y="142"/>
              </a:cxn>
              <a:cxn ang="0">
                <a:pos x="221" y="156"/>
              </a:cxn>
              <a:cxn ang="0">
                <a:pos x="334" y="184"/>
              </a:cxn>
              <a:cxn ang="0">
                <a:pos x="370" y="199"/>
              </a:cxn>
              <a:cxn ang="0">
                <a:pos x="718" y="234"/>
              </a:cxn>
              <a:cxn ang="0">
                <a:pos x="896" y="270"/>
              </a:cxn>
              <a:cxn ang="0">
                <a:pos x="996" y="298"/>
              </a:cxn>
              <a:cxn ang="0">
                <a:pos x="1095" y="312"/>
              </a:cxn>
              <a:cxn ang="0">
                <a:pos x="1174" y="355"/>
              </a:cxn>
              <a:cxn ang="0">
                <a:pos x="1181" y="384"/>
              </a:cxn>
              <a:cxn ang="0">
                <a:pos x="1195" y="412"/>
              </a:cxn>
              <a:cxn ang="0">
                <a:pos x="1230" y="490"/>
              </a:cxn>
              <a:cxn ang="0">
                <a:pos x="1238" y="519"/>
              </a:cxn>
              <a:cxn ang="0">
                <a:pos x="1195" y="533"/>
              </a:cxn>
              <a:cxn ang="0">
                <a:pos x="1188" y="554"/>
              </a:cxn>
              <a:cxn ang="0">
                <a:pos x="1209" y="568"/>
              </a:cxn>
              <a:cxn ang="0">
                <a:pos x="1181" y="590"/>
              </a:cxn>
              <a:cxn ang="0">
                <a:pos x="775" y="597"/>
              </a:cxn>
              <a:cxn ang="0">
                <a:pos x="782" y="718"/>
              </a:cxn>
              <a:cxn ang="0">
                <a:pos x="825" y="753"/>
              </a:cxn>
              <a:cxn ang="0">
                <a:pos x="832" y="775"/>
              </a:cxn>
              <a:cxn ang="0">
                <a:pos x="875" y="789"/>
              </a:cxn>
              <a:cxn ang="0">
                <a:pos x="896" y="796"/>
              </a:cxn>
              <a:cxn ang="0">
                <a:pos x="946" y="824"/>
              </a:cxn>
              <a:cxn ang="0">
                <a:pos x="989" y="867"/>
              </a:cxn>
              <a:cxn ang="0">
                <a:pos x="996" y="888"/>
              </a:cxn>
              <a:cxn ang="0">
                <a:pos x="1017" y="896"/>
              </a:cxn>
              <a:cxn ang="0">
                <a:pos x="1024" y="938"/>
              </a:cxn>
              <a:cxn ang="0">
                <a:pos x="1031" y="1116"/>
              </a:cxn>
              <a:cxn ang="0">
                <a:pos x="1003" y="1315"/>
              </a:cxn>
              <a:cxn ang="0">
                <a:pos x="939" y="1635"/>
              </a:cxn>
              <a:cxn ang="0">
                <a:pos x="825" y="1678"/>
              </a:cxn>
            </a:cxnLst>
            <a:rect l="0" t="0" r="r" b="b"/>
            <a:pathLst>
              <a:path w="1244" h="1678">
                <a:moveTo>
                  <a:pt x="78" y="0"/>
                </a:moveTo>
                <a:cubicBezTo>
                  <a:pt x="76" y="19"/>
                  <a:pt x="80" y="39"/>
                  <a:pt x="71" y="56"/>
                </a:cubicBezTo>
                <a:cubicBezTo>
                  <a:pt x="71" y="57"/>
                  <a:pt x="12" y="81"/>
                  <a:pt x="0" y="85"/>
                </a:cubicBezTo>
                <a:cubicBezTo>
                  <a:pt x="15" y="108"/>
                  <a:pt x="25" y="136"/>
                  <a:pt x="57" y="142"/>
                </a:cubicBezTo>
                <a:cubicBezTo>
                  <a:pt x="111" y="152"/>
                  <a:pt x="221" y="156"/>
                  <a:pt x="221" y="156"/>
                </a:cubicBezTo>
                <a:cubicBezTo>
                  <a:pt x="290" y="198"/>
                  <a:pt x="219" y="162"/>
                  <a:pt x="334" y="184"/>
                </a:cubicBezTo>
                <a:cubicBezTo>
                  <a:pt x="347" y="186"/>
                  <a:pt x="357" y="197"/>
                  <a:pt x="370" y="199"/>
                </a:cubicBezTo>
                <a:cubicBezTo>
                  <a:pt x="484" y="220"/>
                  <a:pt x="603" y="224"/>
                  <a:pt x="718" y="234"/>
                </a:cubicBezTo>
                <a:cubicBezTo>
                  <a:pt x="780" y="258"/>
                  <a:pt x="829" y="263"/>
                  <a:pt x="896" y="270"/>
                </a:cubicBezTo>
                <a:cubicBezTo>
                  <a:pt x="929" y="279"/>
                  <a:pt x="963" y="289"/>
                  <a:pt x="996" y="298"/>
                </a:cubicBezTo>
                <a:cubicBezTo>
                  <a:pt x="1028" y="307"/>
                  <a:pt x="1095" y="312"/>
                  <a:pt x="1095" y="312"/>
                </a:cubicBezTo>
                <a:cubicBezTo>
                  <a:pt x="1122" y="328"/>
                  <a:pt x="1148" y="338"/>
                  <a:pt x="1174" y="355"/>
                </a:cubicBezTo>
                <a:cubicBezTo>
                  <a:pt x="1176" y="365"/>
                  <a:pt x="1178" y="375"/>
                  <a:pt x="1181" y="384"/>
                </a:cubicBezTo>
                <a:cubicBezTo>
                  <a:pt x="1185" y="394"/>
                  <a:pt x="1192" y="402"/>
                  <a:pt x="1195" y="412"/>
                </a:cubicBezTo>
                <a:cubicBezTo>
                  <a:pt x="1218" y="493"/>
                  <a:pt x="1184" y="475"/>
                  <a:pt x="1230" y="490"/>
                </a:cubicBezTo>
                <a:cubicBezTo>
                  <a:pt x="1233" y="500"/>
                  <a:pt x="1244" y="511"/>
                  <a:pt x="1238" y="519"/>
                </a:cubicBezTo>
                <a:cubicBezTo>
                  <a:pt x="1228" y="531"/>
                  <a:pt x="1195" y="533"/>
                  <a:pt x="1195" y="533"/>
                </a:cubicBezTo>
                <a:cubicBezTo>
                  <a:pt x="1193" y="540"/>
                  <a:pt x="1185" y="547"/>
                  <a:pt x="1188" y="554"/>
                </a:cubicBezTo>
                <a:cubicBezTo>
                  <a:pt x="1191" y="562"/>
                  <a:pt x="1211" y="560"/>
                  <a:pt x="1209" y="568"/>
                </a:cubicBezTo>
                <a:cubicBezTo>
                  <a:pt x="1207" y="580"/>
                  <a:pt x="1193" y="589"/>
                  <a:pt x="1181" y="590"/>
                </a:cubicBezTo>
                <a:cubicBezTo>
                  <a:pt x="1046" y="599"/>
                  <a:pt x="910" y="595"/>
                  <a:pt x="775" y="597"/>
                </a:cubicBezTo>
                <a:cubicBezTo>
                  <a:pt x="731" y="626"/>
                  <a:pt x="728" y="700"/>
                  <a:pt x="782" y="718"/>
                </a:cubicBezTo>
                <a:cubicBezTo>
                  <a:pt x="800" y="780"/>
                  <a:pt x="773" y="717"/>
                  <a:pt x="825" y="753"/>
                </a:cubicBezTo>
                <a:cubicBezTo>
                  <a:pt x="831" y="757"/>
                  <a:pt x="826" y="771"/>
                  <a:pt x="832" y="775"/>
                </a:cubicBezTo>
                <a:cubicBezTo>
                  <a:pt x="844" y="784"/>
                  <a:pt x="861" y="784"/>
                  <a:pt x="875" y="789"/>
                </a:cubicBezTo>
                <a:cubicBezTo>
                  <a:pt x="882" y="791"/>
                  <a:pt x="896" y="796"/>
                  <a:pt x="896" y="796"/>
                </a:cubicBezTo>
                <a:cubicBezTo>
                  <a:pt x="911" y="807"/>
                  <a:pt x="931" y="812"/>
                  <a:pt x="946" y="824"/>
                </a:cubicBezTo>
                <a:cubicBezTo>
                  <a:pt x="962" y="836"/>
                  <a:pt x="989" y="867"/>
                  <a:pt x="989" y="867"/>
                </a:cubicBezTo>
                <a:cubicBezTo>
                  <a:pt x="991" y="874"/>
                  <a:pt x="991" y="883"/>
                  <a:pt x="996" y="888"/>
                </a:cubicBezTo>
                <a:cubicBezTo>
                  <a:pt x="1001" y="893"/>
                  <a:pt x="1013" y="889"/>
                  <a:pt x="1017" y="896"/>
                </a:cubicBezTo>
                <a:cubicBezTo>
                  <a:pt x="1024" y="908"/>
                  <a:pt x="1022" y="924"/>
                  <a:pt x="1024" y="938"/>
                </a:cubicBezTo>
                <a:cubicBezTo>
                  <a:pt x="1026" y="997"/>
                  <a:pt x="1034" y="1057"/>
                  <a:pt x="1031" y="1116"/>
                </a:cubicBezTo>
                <a:cubicBezTo>
                  <a:pt x="1031" y="1118"/>
                  <a:pt x="1006" y="1274"/>
                  <a:pt x="1003" y="1315"/>
                </a:cubicBezTo>
                <a:cubicBezTo>
                  <a:pt x="995" y="1416"/>
                  <a:pt x="1004" y="1547"/>
                  <a:pt x="939" y="1635"/>
                </a:cubicBezTo>
                <a:cubicBezTo>
                  <a:pt x="915" y="1668"/>
                  <a:pt x="860" y="1661"/>
                  <a:pt x="825" y="1678"/>
                </a:cubicBezTo>
              </a:path>
            </a:pathLst>
          </a:custGeom>
          <a:noFill/>
          <a:ln w="28575" cmpd="sng">
            <a:solidFill>
              <a:srgbClr val="66FF33"/>
            </a:solidFill>
            <a:round/>
            <a:headEnd/>
            <a:tailEnd/>
          </a:ln>
          <a:effectLst/>
        </p:spPr>
        <p:txBody>
          <a:bodyPr/>
          <a:lstStyle/>
          <a:p>
            <a:pPr algn="ctr" eaLnBrk="0" hangingPunct="0">
              <a:defRPr/>
            </a:pPr>
            <a:endParaRPr lang="en-US">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294936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5380"/>
                                        </p:tgtEl>
                                        <p:attrNameLst>
                                          <p:attrName>style.visibility</p:attrName>
                                        </p:attrNameLst>
                                      </p:cBhvr>
                                      <p:to>
                                        <p:strVal val="visible"/>
                                      </p:to>
                                    </p:set>
                                    <p:anim calcmode="lin" valueType="num">
                                      <p:cBhvr additive="base">
                                        <p:cTn id="7" dur="500" fill="hold"/>
                                        <p:tgtEl>
                                          <p:spTgt spid="485380"/>
                                        </p:tgtEl>
                                        <p:attrNameLst>
                                          <p:attrName>ppt_x</p:attrName>
                                        </p:attrNameLst>
                                      </p:cBhvr>
                                      <p:tavLst>
                                        <p:tav tm="0">
                                          <p:val>
                                            <p:strVal val="0-#ppt_w/2"/>
                                          </p:val>
                                        </p:tav>
                                        <p:tav tm="100000">
                                          <p:val>
                                            <p:strVal val="#ppt_x"/>
                                          </p:val>
                                        </p:tav>
                                      </p:tavLst>
                                    </p:anim>
                                    <p:anim calcmode="lin" valueType="num">
                                      <p:cBhvr additive="base">
                                        <p:cTn id="8" dur="500" fill="hold"/>
                                        <p:tgtEl>
                                          <p:spTgt spid="4853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85381"/>
                                        </p:tgtEl>
                                        <p:attrNameLst>
                                          <p:attrName>style.visibility</p:attrName>
                                        </p:attrNameLst>
                                      </p:cBhvr>
                                      <p:to>
                                        <p:strVal val="visible"/>
                                      </p:to>
                                    </p:set>
                                    <p:anim calcmode="lin" valueType="num">
                                      <p:cBhvr additive="base">
                                        <p:cTn id="13" dur="500" fill="hold"/>
                                        <p:tgtEl>
                                          <p:spTgt spid="485381"/>
                                        </p:tgtEl>
                                        <p:attrNameLst>
                                          <p:attrName>ppt_x</p:attrName>
                                        </p:attrNameLst>
                                      </p:cBhvr>
                                      <p:tavLst>
                                        <p:tav tm="0">
                                          <p:val>
                                            <p:strVal val="0-#ppt_w/2"/>
                                          </p:val>
                                        </p:tav>
                                        <p:tav tm="100000">
                                          <p:val>
                                            <p:strVal val="#ppt_x"/>
                                          </p:val>
                                        </p:tav>
                                      </p:tavLst>
                                    </p:anim>
                                    <p:anim calcmode="lin" valueType="num">
                                      <p:cBhvr additive="base">
                                        <p:cTn id="14" dur="500" fill="hold"/>
                                        <p:tgtEl>
                                          <p:spTgt spid="4853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85382"/>
                                        </p:tgtEl>
                                        <p:attrNameLst>
                                          <p:attrName>style.visibility</p:attrName>
                                        </p:attrNameLst>
                                      </p:cBhvr>
                                      <p:to>
                                        <p:strVal val="visible"/>
                                      </p:to>
                                    </p:set>
                                    <p:anim calcmode="lin" valueType="num">
                                      <p:cBhvr additive="base">
                                        <p:cTn id="19" dur="500" fill="hold"/>
                                        <p:tgtEl>
                                          <p:spTgt spid="485382"/>
                                        </p:tgtEl>
                                        <p:attrNameLst>
                                          <p:attrName>ppt_x</p:attrName>
                                        </p:attrNameLst>
                                      </p:cBhvr>
                                      <p:tavLst>
                                        <p:tav tm="0">
                                          <p:val>
                                            <p:strVal val="0-#ppt_w/2"/>
                                          </p:val>
                                        </p:tav>
                                        <p:tav tm="100000">
                                          <p:val>
                                            <p:strVal val="#ppt_x"/>
                                          </p:val>
                                        </p:tav>
                                      </p:tavLst>
                                    </p:anim>
                                    <p:anim calcmode="lin" valueType="num">
                                      <p:cBhvr additive="base">
                                        <p:cTn id="20" dur="500" fill="hold"/>
                                        <p:tgtEl>
                                          <p:spTgt spid="48538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85383"/>
                                        </p:tgtEl>
                                        <p:attrNameLst>
                                          <p:attrName>style.visibility</p:attrName>
                                        </p:attrNameLst>
                                      </p:cBhvr>
                                      <p:to>
                                        <p:strVal val="visible"/>
                                      </p:to>
                                    </p:set>
                                    <p:anim calcmode="lin" valueType="num">
                                      <p:cBhvr additive="base">
                                        <p:cTn id="25" dur="500" fill="hold"/>
                                        <p:tgtEl>
                                          <p:spTgt spid="485383"/>
                                        </p:tgtEl>
                                        <p:attrNameLst>
                                          <p:attrName>ppt_x</p:attrName>
                                        </p:attrNameLst>
                                      </p:cBhvr>
                                      <p:tavLst>
                                        <p:tav tm="0">
                                          <p:val>
                                            <p:strVal val="0-#ppt_w/2"/>
                                          </p:val>
                                        </p:tav>
                                        <p:tav tm="100000">
                                          <p:val>
                                            <p:strVal val="#ppt_x"/>
                                          </p:val>
                                        </p:tav>
                                      </p:tavLst>
                                    </p:anim>
                                    <p:anim calcmode="lin" valueType="num">
                                      <p:cBhvr additive="base">
                                        <p:cTn id="26" dur="500" fill="hold"/>
                                        <p:tgtEl>
                                          <p:spTgt spid="48538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85384"/>
                                        </p:tgtEl>
                                        <p:attrNameLst>
                                          <p:attrName>style.visibility</p:attrName>
                                        </p:attrNameLst>
                                      </p:cBhvr>
                                      <p:to>
                                        <p:strVal val="visible"/>
                                      </p:to>
                                    </p:set>
                                    <p:anim calcmode="lin" valueType="num">
                                      <p:cBhvr additive="base">
                                        <p:cTn id="31" dur="500" fill="hold"/>
                                        <p:tgtEl>
                                          <p:spTgt spid="485384"/>
                                        </p:tgtEl>
                                        <p:attrNameLst>
                                          <p:attrName>ppt_x</p:attrName>
                                        </p:attrNameLst>
                                      </p:cBhvr>
                                      <p:tavLst>
                                        <p:tav tm="0">
                                          <p:val>
                                            <p:strVal val="0-#ppt_w/2"/>
                                          </p:val>
                                        </p:tav>
                                        <p:tav tm="100000">
                                          <p:val>
                                            <p:strVal val="#ppt_x"/>
                                          </p:val>
                                        </p:tav>
                                      </p:tavLst>
                                    </p:anim>
                                    <p:anim calcmode="lin" valueType="num">
                                      <p:cBhvr additive="base">
                                        <p:cTn id="32" dur="500" fill="hold"/>
                                        <p:tgtEl>
                                          <p:spTgt spid="4853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62200"/>
            <a:ext cx="7772400" cy="990600"/>
          </a:xfrm>
        </p:spPr>
        <p:txBody>
          <a:bodyPr>
            <a:normAutofit/>
          </a:bodyPr>
          <a:lstStyle/>
          <a:p>
            <a:pPr marL="457200" indent="-457200" algn="ctr"/>
            <a:r>
              <a:rPr lang="en-US" dirty="0" smtClean="0"/>
              <a:t>Instrument Considerations</a:t>
            </a:r>
            <a:endParaRPr lang="en-US" dirty="0"/>
          </a:p>
        </p:txBody>
      </p:sp>
    </p:spTree>
    <p:extLst>
      <p:ext uri="{BB962C8B-B14F-4D97-AF65-F5344CB8AC3E}">
        <p14:creationId xmlns="" xmlns:p14="http://schemas.microsoft.com/office/powerpoint/2010/main" val="36759737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990600"/>
          </a:xfrm>
        </p:spPr>
        <p:txBody>
          <a:bodyPr/>
          <a:lstStyle/>
          <a:p>
            <a:pPr marL="457200" indent="-457200" algn="ctr"/>
            <a:r>
              <a:rPr lang="en-US" dirty="0"/>
              <a:t>Accuracy and Precision</a:t>
            </a:r>
          </a:p>
        </p:txBody>
      </p:sp>
      <p:sp>
        <p:nvSpPr>
          <p:cNvPr id="3" name="Subtitle 2"/>
          <p:cNvSpPr>
            <a:spLocks noGrp="1"/>
          </p:cNvSpPr>
          <p:nvPr>
            <p:ph type="subTitle" idx="1"/>
          </p:nvPr>
        </p:nvSpPr>
        <p:spPr>
          <a:xfrm>
            <a:off x="1371600" y="2057400"/>
            <a:ext cx="6400800" cy="3429000"/>
          </a:xfrm>
        </p:spPr>
        <p:txBody>
          <a:bodyPr>
            <a:normAutofit/>
          </a:bodyPr>
          <a:lstStyle/>
          <a:p>
            <a:pPr marL="914400" lvl="1" indent="-457200" algn="l">
              <a:buFont typeface="Arial" panose="020B0604020202020204" pitchFamily="34" charset="0"/>
              <a:buChar char="•"/>
            </a:pPr>
            <a:r>
              <a:rPr lang="en-US" sz="2400" dirty="0" smtClean="0"/>
              <a:t>Sensor accuracy</a:t>
            </a:r>
          </a:p>
          <a:p>
            <a:pPr marL="914400" lvl="1" indent="-457200" algn="l">
              <a:buFont typeface="Arial" panose="020B0604020202020204" pitchFamily="34" charset="0"/>
              <a:buChar char="•"/>
            </a:pPr>
            <a:r>
              <a:rPr lang="en-US" sz="2400" dirty="0" smtClean="0"/>
              <a:t>Resolution</a:t>
            </a:r>
          </a:p>
          <a:p>
            <a:pPr marL="914400" lvl="1" indent="-457200" algn="l">
              <a:buFont typeface="Arial" panose="020B0604020202020204" pitchFamily="34" charset="0"/>
              <a:buChar char="•"/>
            </a:pPr>
            <a:r>
              <a:rPr lang="en-US" sz="2400" dirty="0" smtClean="0"/>
              <a:t>Range</a:t>
            </a:r>
          </a:p>
          <a:p>
            <a:pPr marL="914400" lvl="1" indent="-457200" algn="l">
              <a:buFont typeface="Arial" panose="020B0604020202020204" pitchFamily="34" charset="0"/>
              <a:buChar char="•"/>
            </a:pPr>
            <a:r>
              <a:rPr lang="en-US" sz="2400" dirty="0" smtClean="0"/>
              <a:t>Drift</a:t>
            </a:r>
          </a:p>
          <a:p>
            <a:pPr marL="914400" lvl="1" indent="-457200" algn="l">
              <a:buFont typeface="Arial" panose="020B0604020202020204" pitchFamily="34" charset="0"/>
              <a:buChar char="•"/>
            </a:pPr>
            <a:r>
              <a:rPr lang="en-US" sz="2400" dirty="0" smtClean="0"/>
              <a:t>Clock accuracy</a:t>
            </a:r>
          </a:p>
          <a:p>
            <a:pPr marL="914400" lvl="1" indent="-457200" algn="l">
              <a:buFont typeface="Arial" panose="020B0604020202020204" pitchFamily="34" charset="0"/>
              <a:buChar char="•"/>
            </a:pPr>
            <a:r>
              <a:rPr lang="en-US" sz="2400" dirty="0" smtClean="0"/>
              <a:t>Response time</a:t>
            </a:r>
          </a:p>
          <a:p>
            <a:pPr marL="914400" lvl="1" indent="-457200" algn="l">
              <a:buFont typeface="Arial" panose="020B0604020202020204" pitchFamily="34" charset="0"/>
              <a:buChar char="•"/>
            </a:pPr>
            <a:r>
              <a:rPr lang="en-US" sz="2400" dirty="0" smtClean="0"/>
              <a:t>QA testing (trust but verify)</a:t>
            </a:r>
          </a:p>
        </p:txBody>
      </p:sp>
    </p:spTree>
    <p:extLst>
      <p:ext uri="{BB962C8B-B14F-4D97-AF65-F5344CB8AC3E}">
        <p14:creationId xmlns="" xmlns:p14="http://schemas.microsoft.com/office/powerpoint/2010/main" val="33788466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685800"/>
            <a:ext cx="5791200" cy="990600"/>
          </a:xfrm>
        </p:spPr>
        <p:txBody>
          <a:bodyPr/>
          <a:lstStyle/>
          <a:p>
            <a:pPr marL="457200" indent="-457200" algn="ctr"/>
            <a:r>
              <a:rPr lang="en-US" dirty="0"/>
              <a:t>Technical</a:t>
            </a:r>
          </a:p>
        </p:txBody>
      </p:sp>
      <p:sp>
        <p:nvSpPr>
          <p:cNvPr id="3" name="Subtitle 2"/>
          <p:cNvSpPr>
            <a:spLocks noGrp="1"/>
          </p:cNvSpPr>
          <p:nvPr>
            <p:ph type="subTitle" idx="1"/>
          </p:nvPr>
        </p:nvSpPr>
        <p:spPr>
          <a:xfrm>
            <a:off x="1371600" y="1905000"/>
            <a:ext cx="6400800" cy="3886200"/>
          </a:xfrm>
        </p:spPr>
        <p:txBody>
          <a:bodyPr>
            <a:normAutofit fontScale="92500" lnSpcReduction="20000"/>
          </a:bodyPr>
          <a:lstStyle/>
          <a:p>
            <a:pPr marL="914400" lvl="1" indent="-457200" algn="l">
              <a:buFont typeface="Arial" panose="020B0604020202020204" pitchFamily="34" charset="0"/>
              <a:buChar char="•"/>
            </a:pPr>
            <a:r>
              <a:rPr lang="en-US" sz="2400" dirty="0" smtClean="0"/>
              <a:t>Power requirements</a:t>
            </a:r>
          </a:p>
          <a:p>
            <a:pPr marL="914400" lvl="1" indent="-457200" algn="l">
              <a:buFont typeface="Arial" panose="020B0604020202020204" pitchFamily="34" charset="0"/>
              <a:buChar char="•"/>
            </a:pPr>
            <a:r>
              <a:rPr lang="en-US" dirty="0" err="1" smtClean="0"/>
              <a:t>Input/Output</a:t>
            </a:r>
            <a:r>
              <a:rPr lang="en-US" dirty="0" smtClean="0"/>
              <a:t> connections</a:t>
            </a:r>
          </a:p>
          <a:p>
            <a:pPr marL="1371600" lvl="2" indent="-457200" algn="l">
              <a:buFont typeface="Arial" panose="020B0604020202020204" pitchFamily="34" charset="0"/>
              <a:buChar char="•"/>
            </a:pPr>
            <a:r>
              <a:rPr lang="en-US" dirty="0" smtClean="0"/>
              <a:t>Type</a:t>
            </a:r>
          </a:p>
          <a:p>
            <a:pPr marL="1371600" lvl="2" indent="-457200" algn="l">
              <a:buFont typeface="Arial" panose="020B0604020202020204" pitchFamily="34" charset="0"/>
              <a:buChar char="•"/>
            </a:pPr>
            <a:r>
              <a:rPr lang="en-US" sz="2100" dirty="0" smtClean="0"/>
              <a:t>Number</a:t>
            </a:r>
          </a:p>
          <a:p>
            <a:pPr marL="914400" lvl="1" indent="-457200" algn="l">
              <a:buFont typeface="Arial" panose="020B0604020202020204" pitchFamily="34" charset="0"/>
              <a:buChar char="•"/>
            </a:pPr>
            <a:r>
              <a:rPr lang="en-US" sz="2400" dirty="0" smtClean="0"/>
              <a:t>Memory protection</a:t>
            </a:r>
          </a:p>
          <a:p>
            <a:pPr marL="914400" lvl="1" indent="-457200" algn="l">
              <a:buFont typeface="Arial" panose="020B0604020202020204" pitchFamily="34" charset="0"/>
              <a:buChar char="•"/>
            </a:pPr>
            <a:r>
              <a:rPr lang="en-US" sz="2400" dirty="0" smtClean="0"/>
              <a:t>Surge protection</a:t>
            </a:r>
          </a:p>
          <a:p>
            <a:pPr marL="914400" lvl="1" indent="-457200" algn="l">
              <a:buFont typeface="Arial" panose="020B0604020202020204" pitchFamily="34" charset="0"/>
              <a:buChar char="•"/>
            </a:pPr>
            <a:r>
              <a:rPr lang="en-US" sz="2400" dirty="0" smtClean="0"/>
              <a:t>Data storage capacity</a:t>
            </a:r>
          </a:p>
          <a:p>
            <a:pPr marL="914400" lvl="1" indent="-457200" algn="l">
              <a:buFont typeface="Arial" panose="020B0604020202020204" pitchFamily="34" charset="0"/>
              <a:buChar char="•"/>
            </a:pPr>
            <a:r>
              <a:rPr lang="en-US" sz="2400" dirty="0" smtClean="0"/>
              <a:t>Data handling (fill and stop or write over)</a:t>
            </a:r>
          </a:p>
          <a:p>
            <a:pPr marL="914400" lvl="1" indent="-457200" algn="l">
              <a:buFont typeface="Arial" panose="020B0604020202020204" pitchFamily="34" charset="0"/>
              <a:buChar char="•"/>
            </a:pPr>
            <a:r>
              <a:rPr lang="en-US" sz="2400" dirty="0" smtClean="0"/>
              <a:t>Software and firmware</a:t>
            </a:r>
          </a:p>
          <a:p>
            <a:pPr marL="914400" lvl="1" indent="-457200" algn="l">
              <a:buFont typeface="Arial" panose="020B0604020202020204" pitchFamily="34" charset="0"/>
              <a:buChar char="•"/>
            </a:pPr>
            <a:r>
              <a:rPr lang="en-US" dirty="0" smtClean="0"/>
              <a:t>Programming interface (display, PC, tablet)</a:t>
            </a:r>
            <a:endParaRPr lang="en-US" sz="2400" dirty="0" smtClean="0"/>
          </a:p>
          <a:p>
            <a:pPr lvl="1" algn="l"/>
            <a:endParaRPr lang="en-US" sz="2400" dirty="0" smtClean="0"/>
          </a:p>
        </p:txBody>
      </p:sp>
    </p:spTree>
    <p:extLst>
      <p:ext uri="{BB962C8B-B14F-4D97-AF65-F5344CB8AC3E}">
        <p14:creationId xmlns="" xmlns:p14="http://schemas.microsoft.com/office/powerpoint/2010/main" val="1922285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990600"/>
          </a:xfrm>
        </p:spPr>
        <p:txBody>
          <a:bodyPr/>
          <a:lstStyle/>
          <a:p>
            <a:pPr marL="457200" indent="-457200" algn="ctr"/>
            <a:r>
              <a:rPr lang="en-US" dirty="0"/>
              <a:t>Environmental</a:t>
            </a:r>
          </a:p>
        </p:txBody>
      </p:sp>
      <p:sp>
        <p:nvSpPr>
          <p:cNvPr id="3" name="Subtitle 2"/>
          <p:cNvSpPr>
            <a:spLocks noGrp="1"/>
          </p:cNvSpPr>
          <p:nvPr>
            <p:ph type="subTitle" idx="1"/>
          </p:nvPr>
        </p:nvSpPr>
        <p:spPr>
          <a:xfrm>
            <a:off x="1371600" y="1752600"/>
            <a:ext cx="6400800" cy="4724400"/>
          </a:xfrm>
        </p:spPr>
        <p:txBody>
          <a:bodyPr>
            <a:normAutofit fontScale="92500"/>
          </a:bodyPr>
          <a:lstStyle/>
          <a:p>
            <a:pPr marL="914400" lvl="1" indent="-457200" algn="l">
              <a:buFont typeface="Arial" panose="020B0604020202020204" pitchFamily="34" charset="0"/>
              <a:buChar char="•"/>
            </a:pPr>
            <a:r>
              <a:rPr lang="en-US" sz="2400" dirty="0" smtClean="0"/>
              <a:t>Operating range for temperature and humidity</a:t>
            </a:r>
          </a:p>
          <a:p>
            <a:pPr marL="914400" lvl="1" indent="-457200" algn="l">
              <a:buFont typeface="Arial" panose="020B0604020202020204" pitchFamily="34" charset="0"/>
              <a:buChar char="•"/>
            </a:pPr>
            <a:r>
              <a:rPr lang="en-US" sz="2400" dirty="0" smtClean="0"/>
              <a:t>Thermal and mechanical shock (transportation, storage, and deployment)</a:t>
            </a:r>
          </a:p>
          <a:p>
            <a:pPr marL="914400" lvl="1" indent="-457200" algn="l">
              <a:buFont typeface="Arial" panose="020B0604020202020204" pitchFamily="34" charset="0"/>
              <a:buChar char="•"/>
            </a:pPr>
            <a:r>
              <a:rPr lang="en-US" sz="2400" dirty="0" smtClean="0"/>
              <a:t>Vibration</a:t>
            </a:r>
          </a:p>
          <a:p>
            <a:pPr marL="914400" lvl="1" indent="-457200" algn="l">
              <a:buFont typeface="Arial" panose="020B0604020202020204" pitchFamily="34" charset="0"/>
              <a:buChar char="•"/>
            </a:pPr>
            <a:r>
              <a:rPr lang="en-US" sz="2400" dirty="0" smtClean="0"/>
              <a:t>Solar radiation</a:t>
            </a:r>
          </a:p>
          <a:p>
            <a:pPr marL="914400" lvl="1" indent="-457200" algn="l">
              <a:buFont typeface="Arial" panose="020B0604020202020204" pitchFamily="34" charset="0"/>
              <a:buChar char="•"/>
            </a:pPr>
            <a:r>
              <a:rPr lang="en-US" sz="2400" dirty="0" smtClean="0"/>
              <a:t>Wind</a:t>
            </a:r>
          </a:p>
          <a:p>
            <a:pPr marL="914400" lvl="1" indent="-457200" algn="l">
              <a:buFont typeface="Arial" panose="020B0604020202020204" pitchFamily="34" charset="0"/>
              <a:buChar char="•"/>
            </a:pPr>
            <a:r>
              <a:rPr lang="en-US" sz="2400" dirty="0" smtClean="0"/>
              <a:t>Sand and dust</a:t>
            </a:r>
          </a:p>
          <a:p>
            <a:pPr marL="914400" lvl="1" indent="-457200" algn="l">
              <a:buFont typeface="Arial" panose="020B0604020202020204" pitchFamily="34" charset="0"/>
              <a:buChar char="•"/>
            </a:pPr>
            <a:r>
              <a:rPr lang="en-US" sz="2400" dirty="0" smtClean="0"/>
              <a:t>Ice</a:t>
            </a:r>
          </a:p>
          <a:p>
            <a:pPr marL="914400" lvl="1" indent="-457200" algn="l">
              <a:buFont typeface="Arial" panose="020B0604020202020204" pitchFamily="34" charset="0"/>
              <a:buChar char="•"/>
            </a:pPr>
            <a:r>
              <a:rPr lang="en-US" sz="2400" dirty="0" smtClean="0"/>
              <a:t>Corrosion</a:t>
            </a:r>
          </a:p>
          <a:p>
            <a:pPr marL="914400" lvl="1" indent="-457200" algn="l">
              <a:buFont typeface="Arial" panose="020B0604020202020204" pitchFamily="34" charset="0"/>
              <a:buChar char="•"/>
            </a:pPr>
            <a:r>
              <a:rPr lang="en-US" sz="2400" dirty="0" smtClean="0"/>
              <a:t>Build quality (internal and external)</a:t>
            </a:r>
          </a:p>
          <a:p>
            <a:pPr marL="914400" lvl="1" indent="-457200" algn="l">
              <a:buFont typeface="Arial" panose="020B0604020202020204" pitchFamily="34" charset="0"/>
              <a:buChar char="•"/>
            </a:pPr>
            <a:r>
              <a:rPr lang="en-US" sz="2400" dirty="0"/>
              <a:t>Regulatory compliance </a:t>
            </a:r>
            <a:r>
              <a:rPr lang="en-US" sz="2400" dirty="0" smtClean="0"/>
              <a:t>(frequency, signal strength, FCC approval)</a:t>
            </a:r>
          </a:p>
          <a:p>
            <a:pPr marL="914400" lvl="1" indent="-457200" algn="l">
              <a:buFont typeface="Arial" panose="020B0604020202020204" pitchFamily="34" charset="0"/>
              <a:buChar char="•"/>
            </a:pPr>
            <a:endParaRPr lang="en-US" sz="2400" dirty="0" smtClean="0"/>
          </a:p>
        </p:txBody>
      </p:sp>
    </p:spTree>
    <p:extLst>
      <p:ext uri="{BB962C8B-B14F-4D97-AF65-F5344CB8AC3E}">
        <p14:creationId xmlns="" xmlns:p14="http://schemas.microsoft.com/office/powerpoint/2010/main" val="14517621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990600"/>
          </a:xfrm>
        </p:spPr>
        <p:txBody>
          <a:bodyPr/>
          <a:lstStyle/>
          <a:p>
            <a:pPr algn="ctr"/>
            <a:r>
              <a:rPr lang="en-US" dirty="0"/>
              <a:t>Operational</a:t>
            </a:r>
          </a:p>
        </p:txBody>
      </p:sp>
      <p:sp>
        <p:nvSpPr>
          <p:cNvPr id="3" name="Subtitle 2"/>
          <p:cNvSpPr>
            <a:spLocks noGrp="1"/>
          </p:cNvSpPr>
          <p:nvPr>
            <p:ph type="subTitle" idx="1"/>
          </p:nvPr>
        </p:nvSpPr>
        <p:spPr>
          <a:xfrm>
            <a:off x="1371600" y="1981200"/>
            <a:ext cx="6400800" cy="3886200"/>
          </a:xfrm>
        </p:spPr>
        <p:txBody>
          <a:bodyPr>
            <a:normAutofit/>
          </a:bodyPr>
          <a:lstStyle/>
          <a:p>
            <a:pPr marL="914400" lvl="1" indent="-457200" algn="l">
              <a:buFont typeface="Arial" panose="020B0604020202020204" pitchFamily="34" charset="0"/>
              <a:buChar char="•"/>
            </a:pPr>
            <a:r>
              <a:rPr lang="en-US" dirty="0" smtClean="0"/>
              <a:t>Maintenance requirements</a:t>
            </a:r>
          </a:p>
          <a:p>
            <a:pPr marL="914400" lvl="1" indent="-457200" algn="l">
              <a:buFont typeface="Arial" panose="020B0604020202020204" pitchFamily="34" charset="0"/>
              <a:buChar char="•"/>
            </a:pPr>
            <a:r>
              <a:rPr lang="en-US" dirty="0" smtClean="0"/>
              <a:t>Complexity</a:t>
            </a:r>
          </a:p>
          <a:p>
            <a:pPr marL="1371600" lvl="2" indent="-457200" algn="l">
              <a:buFont typeface="Arial" panose="020B0604020202020204" pitchFamily="34" charset="0"/>
              <a:buChar char="•"/>
            </a:pPr>
            <a:r>
              <a:rPr lang="en-US" dirty="0" smtClean="0"/>
              <a:t>Installation</a:t>
            </a:r>
          </a:p>
          <a:p>
            <a:pPr marL="1371600" lvl="2" indent="-457200" algn="l">
              <a:buFont typeface="Arial" panose="020B0604020202020204" pitchFamily="34" charset="0"/>
              <a:buChar char="•"/>
            </a:pPr>
            <a:r>
              <a:rPr lang="en-US" dirty="0" smtClean="0"/>
              <a:t>Programming</a:t>
            </a:r>
          </a:p>
          <a:p>
            <a:pPr marL="1371600" lvl="2" indent="-457200" algn="l">
              <a:buFont typeface="Arial" panose="020B0604020202020204" pitchFamily="34" charset="0"/>
              <a:buChar char="•"/>
            </a:pPr>
            <a:r>
              <a:rPr lang="en-US" dirty="0" smtClean="0"/>
              <a:t>Calibration</a:t>
            </a:r>
          </a:p>
          <a:p>
            <a:pPr marL="914400" lvl="1" indent="-457200" algn="l">
              <a:buFont typeface="Arial" panose="020B0604020202020204" pitchFamily="34" charset="0"/>
              <a:buChar char="•"/>
            </a:pPr>
            <a:r>
              <a:rPr lang="en-US" dirty="0" smtClean="0"/>
              <a:t>Expandability</a:t>
            </a:r>
          </a:p>
          <a:p>
            <a:pPr marL="914400" lvl="1" indent="-457200" algn="l">
              <a:buFont typeface="Arial" panose="020B0604020202020204" pitchFamily="34" charset="0"/>
              <a:buChar char="•"/>
            </a:pPr>
            <a:endParaRPr lang="en-US" sz="2400" dirty="0" smtClean="0"/>
          </a:p>
          <a:p>
            <a:pPr marL="914400" lvl="1" indent="-457200" algn="l">
              <a:buFont typeface="Arial" panose="020B0604020202020204" pitchFamily="34" charset="0"/>
              <a:buChar char="•"/>
            </a:pPr>
            <a:endParaRPr lang="en-US" sz="2400" dirty="0" smtClean="0"/>
          </a:p>
        </p:txBody>
      </p:sp>
    </p:spTree>
    <p:extLst>
      <p:ext uri="{BB962C8B-B14F-4D97-AF65-F5344CB8AC3E}">
        <p14:creationId xmlns="" xmlns:p14="http://schemas.microsoft.com/office/powerpoint/2010/main" val="10964003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990600"/>
          </a:xfrm>
        </p:spPr>
        <p:txBody>
          <a:bodyPr/>
          <a:lstStyle/>
          <a:p>
            <a:pPr algn="ctr"/>
            <a:r>
              <a:rPr lang="en-US" dirty="0" smtClean="0"/>
              <a:t>Procurement</a:t>
            </a:r>
            <a:endParaRPr lang="en-US" dirty="0"/>
          </a:p>
        </p:txBody>
      </p:sp>
      <p:sp>
        <p:nvSpPr>
          <p:cNvPr id="3" name="Subtitle 2"/>
          <p:cNvSpPr>
            <a:spLocks noGrp="1"/>
          </p:cNvSpPr>
          <p:nvPr>
            <p:ph type="subTitle" idx="1"/>
          </p:nvPr>
        </p:nvSpPr>
        <p:spPr>
          <a:xfrm>
            <a:off x="762000" y="1981200"/>
            <a:ext cx="7239000" cy="3048000"/>
          </a:xfrm>
        </p:spPr>
        <p:txBody>
          <a:bodyPr>
            <a:normAutofit/>
          </a:bodyPr>
          <a:lstStyle/>
          <a:p>
            <a:pPr marL="800100" lvl="1" indent="-342900" algn="l">
              <a:buFont typeface="Arial" panose="020B0604020202020204" pitchFamily="34" charset="0"/>
              <a:buChar char="•"/>
            </a:pPr>
            <a:r>
              <a:rPr lang="en-US" sz="2400" dirty="0" smtClean="0"/>
              <a:t>Specifications</a:t>
            </a:r>
          </a:p>
          <a:p>
            <a:pPr marL="1257300" lvl="2" indent="-342900" algn="l">
              <a:buFont typeface="Arial" panose="020B0604020202020204" pitchFamily="34" charset="0"/>
              <a:buChar char="•"/>
            </a:pPr>
            <a:r>
              <a:rPr lang="en-US" dirty="0" smtClean="0"/>
              <a:t>Too few can result in unacceptable products</a:t>
            </a:r>
            <a:endParaRPr lang="en-US" sz="2100" dirty="0" smtClean="0"/>
          </a:p>
          <a:p>
            <a:pPr marL="1257300" lvl="2" indent="-342900" algn="l">
              <a:buFont typeface="Arial" panose="020B0604020202020204" pitchFamily="34" charset="0"/>
              <a:buChar char="•"/>
            </a:pPr>
            <a:r>
              <a:rPr lang="en-US" dirty="0" smtClean="0"/>
              <a:t>Too many can cost more and miss a good solution.</a:t>
            </a:r>
            <a:endParaRPr lang="en-US" sz="2100" dirty="0" smtClean="0"/>
          </a:p>
          <a:p>
            <a:pPr marL="800100" lvl="1" indent="-342900" algn="l">
              <a:buFont typeface="Arial" panose="020B0604020202020204" pitchFamily="34" charset="0"/>
              <a:buChar char="•"/>
            </a:pPr>
            <a:r>
              <a:rPr lang="en-US" sz="2400" dirty="0" smtClean="0"/>
              <a:t>Warranty</a:t>
            </a:r>
          </a:p>
          <a:p>
            <a:pPr marL="914400" lvl="1" indent="-457200" algn="l">
              <a:buFont typeface="Arial" panose="020B0604020202020204" pitchFamily="34" charset="0"/>
              <a:buChar char="•"/>
            </a:pPr>
            <a:r>
              <a:rPr lang="en-US" sz="2400" dirty="0" smtClean="0"/>
              <a:t>Vendor support (technical and warranty)</a:t>
            </a:r>
          </a:p>
          <a:p>
            <a:pPr marL="914400" lvl="1" indent="-457200" algn="l">
              <a:buFont typeface="Arial" panose="020B0604020202020204" pitchFamily="34" charset="0"/>
              <a:buChar char="•"/>
            </a:pPr>
            <a:r>
              <a:rPr lang="en-US" sz="2400" dirty="0" smtClean="0"/>
              <a:t>Cost</a:t>
            </a:r>
          </a:p>
          <a:p>
            <a:pPr marL="914400" lvl="1" indent="-457200" algn="l">
              <a:buFont typeface="Arial" panose="020B0604020202020204" pitchFamily="34" charset="0"/>
              <a:buChar char="•"/>
            </a:pPr>
            <a:endParaRPr lang="en-US" sz="2400" dirty="0" smtClean="0"/>
          </a:p>
          <a:p>
            <a:pPr marL="914400" lvl="1" indent="-457200" algn="l">
              <a:buFont typeface="Arial" panose="020B0604020202020204" pitchFamily="34" charset="0"/>
              <a:buChar char="•"/>
            </a:pPr>
            <a:endParaRPr lang="en-US" sz="2400" dirty="0" smtClean="0"/>
          </a:p>
        </p:txBody>
      </p:sp>
    </p:spTree>
    <p:extLst>
      <p:ext uri="{BB962C8B-B14F-4D97-AF65-F5344CB8AC3E}">
        <p14:creationId xmlns="" xmlns:p14="http://schemas.microsoft.com/office/powerpoint/2010/main" val="35376919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Cost Table (Approximate)</a:t>
            </a:r>
            <a:endParaRPr lang="en-US" dirty="0"/>
          </a:p>
        </p:txBody>
      </p:sp>
      <p:graphicFrame>
        <p:nvGraphicFramePr>
          <p:cNvPr id="3" name="Table 2"/>
          <p:cNvGraphicFramePr>
            <a:graphicFrameLocks noGrp="1"/>
          </p:cNvGraphicFramePr>
          <p:nvPr>
            <p:custDataLst>
              <p:tags r:id="rId2"/>
            </p:custDataLst>
            <p:extLst>
              <p:ext uri="{D42A27DB-BD31-4B8C-83A1-F6EECF244321}">
                <p14:modId xmlns="" xmlns:p14="http://schemas.microsoft.com/office/powerpoint/2010/main" val="86511297"/>
              </p:ext>
            </p:extLst>
          </p:nvPr>
        </p:nvGraphicFramePr>
        <p:xfrm>
          <a:off x="381000" y="2286000"/>
          <a:ext cx="8305800" cy="2828925"/>
        </p:xfrm>
        <a:graphic>
          <a:graphicData uri="http://schemas.openxmlformats.org/drawingml/2006/table">
            <a:tbl>
              <a:tblPr firstRow="1" bandRow="1">
                <a:tableStyleId>{5C22544A-7EE6-4342-B048-85BDC9FD1C3A}</a:tableStyleId>
              </a:tblPr>
              <a:tblGrid>
                <a:gridCol w="5021234"/>
                <a:gridCol w="3284566"/>
              </a:tblGrid>
              <a:tr h="304800">
                <a:tc>
                  <a:txBody>
                    <a:bodyPr/>
                    <a:lstStyle/>
                    <a:p>
                      <a:pPr algn="l" rtl="0" fontAlgn="ctr"/>
                      <a:r>
                        <a:rPr lang="en-US" sz="2000" u="none" strike="noStrike" dirty="0">
                          <a:effectLst/>
                        </a:rPr>
                        <a:t>Item</a:t>
                      </a:r>
                      <a:endParaRPr lang="en-US" sz="2000" b="1" i="0" u="none" strike="noStrike" dirty="0">
                        <a:solidFill>
                          <a:srgbClr val="FFFFFF"/>
                        </a:solidFill>
                        <a:effectLst/>
                        <a:latin typeface="Constantia"/>
                      </a:endParaRPr>
                    </a:p>
                  </a:txBody>
                  <a:tcPr marL="9525" marR="9525" marT="9525" marB="0" anchor="ctr"/>
                </a:tc>
                <a:tc>
                  <a:txBody>
                    <a:bodyPr/>
                    <a:lstStyle/>
                    <a:p>
                      <a:pPr algn="ctr" fontAlgn="b"/>
                      <a:r>
                        <a:rPr lang="en-US" sz="2000" u="none" strike="noStrike" dirty="0">
                          <a:effectLst/>
                        </a:rPr>
                        <a:t>Cost (INR)</a:t>
                      </a:r>
                      <a:endParaRPr lang="en-US" sz="2000" b="1" i="0" u="none" strike="noStrike" dirty="0">
                        <a:solidFill>
                          <a:srgbClr val="000000"/>
                        </a:solidFill>
                        <a:effectLst/>
                        <a:latin typeface="Constantia"/>
                      </a:endParaRPr>
                    </a:p>
                  </a:txBody>
                  <a:tcPr marL="9525" marR="9525" marT="9525" marB="0" anchor="b"/>
                </a:tc>
              </a:tr>
              <a:tr h="314325">
                <a:tc>
                  <a:txBody>
                    <a:bodyPr/>
                    <a:lstStyle/>
                    <a:p>
                      <a:pPr algn="l" rtl="0" fontAlgn="ctr"/>
                      <a:r>
                        <a:rPr lang="en-US" sz="2000" u="none" strike="noStrike" dirty="0">
                          <a:effectLst/>
                        </a:rPr>
                        <a:t>Shaft Encoder</a:t>
                      </a:r>
                      <a:endParaRPr lang="en-US" sz="2000" b="0" i="0" u="none" strike="noStrike" dirty="0">
                        <a:solidFill>
                          <a:srgbClr val="000000"/>
                        </a:solidFill>
                        <a:effectLst/>
                        <a:latin typeface="Constantia"/>
                      </a:endParaRPr>
                    </a:p>
                  </a:txBody>
                  <a:tcPr marL="9525" marR="9525" marT="9525" marB="0" anchor="ctr"/>
                </a:tc>
                <a:tc>
                  <a:txBody>
                    <a:bodyPr/>
                    <a:lstStyle/>
                    <a:p>
                      <a:pPr algn="ctr" fontAlgn="b"/>
                      <a:r>
                        <a:rPr lang="en-US" sz="2000" u="none" strike="noStrike" dirty="0" smtClean="0">
                          <a:effectLst/>
                        </a:rPr>
                        <a:t>60,000 </a:t>
                      </a:r>
                      <a:endParaRPr lang="en-US" sz="2000" b="0" i="0" u="none" strike="noStrike" dirty="0">
                        <a:solidFill>
                          <a:srgbClr val="000000"/>
                        </a:solidFill>
                        <a:effectLst/>
                        <a:latin typeface="Constantia"/>
                      </a:endParaRPr>
                    </a:p>
                  </a:txBody>
                  <a:tcPr marL="9525" marR="9525" marT="9525" marB="0" anchor="b"/>
                </a:tc>
              </a:tr>
              <a:tr h="304800">
                <a:tc>
                  <a:txBody>
                    <a:bodyPr/>
                    <a:lstStyle/>
                    <a:p>
                      <a:pPr algn="l" rtl="0" fontAlgn="ctr"/>
                      <a:r>
                        <a:rPr lang="en-US" sz="2000" u="none" strike="noStrike" dirty="0" smtClean="0">
                          <a:effectLst/>
                        </a:rPr>
                        <a:t>Bubbler</a:t>
                      </a:r>
                      <a:endParaRPr lang="en-US" sz="2000" b="0" i="0" u="none" strike="noStrike" dirty="0">
                        <a:solidFill>
                          <a:srgbClr val="000000"/>
                        </a:solidFill>
                        <a:effectLst/>
                        <a:latin typeface="Constantia"/>
                      </a:endParaRPr>
                    </a:p>
                  </a:txBody>
                  <a:tcPr marL="9525" marR="9525" marT="9525" marB="0" anchor="ctr"/>
                </a:tc>
                <a:tc>
                  <a:txBody>
                    <a:bodyPr/>
                    <a:lstStyle/>
                    <a:p>
                      <a:pPr algn="ctr" fontAlgn="b"/>
                      <a:r>
                        <a:rPr lang="en-US" sz="2000" u="none" strike="noStrike" dirty="0" smtClean="0">
                          <a:effectLst/>
                        </a:rPr>
                        <a:t>180,000 </a:t>
                      </a:r>
                      <a:endParaRPr lang="en-US" sz="2000" b="0" i="0" u="none" strike="noStrike" dirty="0">
                        <a:solidFill>
                          <a:srgbClr val="000000"/>
                        </a:solidFill>
                        <a:effectLst/>
                        <a:latin typeface="Constantia"/>
                      </a:endParaRPr>
                    </a:p>
                  </a:txBody>
                  <a:tcPr marL="9525" marR="9525" marT="9525" marB="0" anchor="b"/>
                </a:tc>
              </a:tr>
              <a:tr h="304800">
                <a:tc>
                  <a:txBody>
                    <a:bodyPr/>
                    <a:lstStyle/>
                    <a:p>
                      <a:pPr algn="l" rtl="0" fontAlgn="ctr"/>
                      <a:r>
                        <a:rPr lang="en-US" sz="2000" b="0" i="0" u="none" strike="noStrike" dirty="0" smtClean="0">
                          <a:solidFill>
                            <a:schemeClr val="dk1"/>
                          </a:solidFill>
                          <a:effectLst/>
                          <a:latin typeface="+mn-lt"/>
                        </a:rPr>
                        <a:t>Pressure</a:t>
                      </a:r>
                      <a:r>
                        <a:rPr lang="en-US" sz="2000" b="0" i="0" u="none" strike="noStrike" baseline="0" dirty="0" smtClean="0">
                          <a:solidFill>
                            <a:schemeClr val="dk1"/>
                          </a:solidFill>
                          <a:effectLst/>
                          <a:latin typeface="+mn-lt"/>
                        </a:rPr>
                        <a:t> Transducer</a:t>
                      </a:r>
                      <a:endParaRPr lang="en-US" sz="2000" b="0" i="0" u="none" strike="noStrike" dirty="0">
                        <a:solidFill>
                          <a:srgbClr val="000000"/>
                        </a:solidFill>
                        <a:effectLst/>
                        <a:latin typeface="Constantia"/>
                      </a:endParaRPr>
                    </a:p>
                  </a:txBody>
                  <a:tcPr marL="9525" marR="9525" marT="9525" marB="0" anchor="ctr"/>
                </a:tc>
                <a:tc>
                  <a:txBody>
                    <a:bodyPr/>
                    <a:lstStyle/>
                    <a:p>
                      <a:pPr algn="ctr" fontAlgn="b"/>
                      <a:r>
                        <a:rPr lang="en-US" sz="2000" u="none" strike="noStrike" dirty="0" smtClean="0">
                          <a:effectLst/>
                        </a:rPr>
                        <a:t>60,000</a:t>
                      </a:r>
                      <a:endParaRPr lang="en-US" sz="2000" b="0" i="0" u="none" strike="noStrike" dirty="0">
                        <a:solidFill>
                          <a:srgbClr val="000000"/>
                        </a:solidFill>
                        <a:effectLst/>
                        <a:latin typeface="Constantia"/>
                      </a:endParaRPr>
                    </a:p>
                  </a:txBody>
                  <a:tcPr marL="9525" marR="9525" marT="9525" marB="0" anchor="b"/>
                </a:tc>
              </a:tr>
              <a:tr h="157163">
                <a:tc>
                  <a:txBody>
                    <a:bodyPr/>
                    <a:lstStyle/>
                    <a:p>
                      <a:pPr algn="l" rtl="0" fontAlgn="ctr"/>
                      <a:r>
                        <a:rPr lang="en-US" sz="2000" u="none" strike="noStrike" dirty="0">
                          <a:effectLst/>
                        </a:rPr>
                        <a:t>ADCP</a:t>
                      </a:r>
                      <a:endParaRPr lang="en-US" sz="2000" b="0" i="0" u="none" strike="noStrike" dirty="0">
                        <a:solidFill>
                          <a:srgbClr val="000000"/>
                        </a:solidFill>
                        <a:effectLst/>
                        <a:latin typeface="Constantia"/>
                      </a:endParaRPr>
                    </a:p>
                  </a:txBody>
                  <a:tcPr marL="9525" marR="9525" marT="9525" marB="0" anchor="ctr"/>
                </a:tc>
                <a:tc>
                  <a:txBody>
                    <a:bodyPr/>
                    <a:lstStyle/>
                    <a:p>
                      <a:pPr algn="ctr" fontAlgn="b"/>
                      <a:r>
                        <a:rPr lang="en-US" sz="2000" u="none" strike="noStrike" smtClean="0">
                          <a:effectLst/>
                        </a:rPr>
                        <a:t>1,200,000 </a:t>
                      </a:r>
                      <a:endParaRPr lang="en-US" sz="2000" b="0" i="0" u="none" strike="noStrike" dirty="0">
                        <a:solidFill>
                          <a:srgbClr val="000000"/>
                        </a:solidFill>
                        <a:effectLst/>
                        <a:latin typeface="Constantia"/>
                      </a:endParaRPr>
                    </a:p>
                  </a:txBody>
                  <a:tcPr marL="9525" marR="9525" marT="9525" marB="0" anchor="b"/>
                </a:tc>
              </a:tr>
              <a:tr h="157163">
                <a:tc>
                  <a:txBody>
                    <a:bodyPr/>
                    <a:lstStyle/>
                    <a:p>
                      <a:pPr algn="l" rtl="0" fontAlgn="ctr"/>
                      <a:r>
                        <a:rPr lang="en-US" sz="2000" u="none" strike="noStrike" dirty="0" smtClean="0">
                          <a:effectLst/>
                        </a:rPr>
                        <a:t>ADVM</a:t>
                      </a:r>
                      <a:endParaRPr lang="en-US" sz="2000" b="0" i="0" u="none" strike="noStrike" dirty="0">
                        <a:solidFill>
                          <a:srgbClr val="000000"/>
                        </a:solidFill>
                        <a:effectLst/>
                        <a:latin typeface="Constantia"/>
                      </a:endParaRPr>
                    </a:p>
                  </a:txBody>
                  <a:tcPr marL="9525" marR="9525" marT="9525" marB="0" anchor="ctr"/>
                </a:tc>
                <a:tc>
                  <a:txBody>
                    <a:bodyPr/>
                    <a:lstStyle/>
                    <a:p>
                      <a:pPr algn="ctr" fontAlgn="b"/>
                      <a:r>
                        <a:rPr lang="en-US" sz="2000" u="none" strike="noStrike" dirty="0" smtClean="0">
                          <a:effectLst/>
                        </a:rPr>
                        <a:t>300,000 </a:t>
                      </a:r>
                      <a:endParaRPr lang="en-US" sz="2000" b="0" i="0" u="none" strike="noStrike" dirty="0">
                        <a:solidFill>
                          <a:srgbClr val="000000"/>
                        </a:solidFill>
                        <a:effectLst/>
                        <a:latin typeface="Constantia"/>
                      </a:endParaRPr>
                    </a:p>
                  </a:txBody>
                  <a:tcPr marL="9525" marR="9525" marT="9525" marB="0" anchor="b"/>
                </a:tc>
              </a:tr>
              <a:tr h="304800">
                <a:tc>
                  <a:txBody>
                    <a:bodyPr/>
                    <a:lstStyle/>
                    <a:p>
                      <a:pPr algn="l" rtl="0" fontAlgn="ctr"/>
                      <a:r>
                        <a:rPr lang="en-US" sz="2000" u="none" strike="noStrike" dirty="0" smtClean="0">
                          <a:effectLst/>
                        </a:rPr>
                        <a:t>Ultrasonic Sensor</a:t>
                      </a:r>
                      <a:endParaRPr lang="en-US" sz="2000" b="0" i="0" u="none" strike="noStrike" dirty="0">
                        <a:solidFill>
                          <a:srgbClr val="000000"/>
                        </a:solidFill>
                        <a:effectLst/>
                        <a:latin typeface="Constantia"/>
                      </a:endParaRPr>
                    </a:p>
                  </a:txBody>
                  <a:tcPr marL="9525" marR="9525" marT="9525" marB="0" anchor="ctr"/>
                </a:tc>
                <a:tc>
                  <a:txBody>
                    <a:bodyPr/>
                    <a:lstStyle/>
                    <a:p>
                      <a:pPr algn="ctr" fontAlgn="b"/>
                      <a:r>
                        <a:rPr lang="en-US" sz="2000" u="none" strike="noStrike" dirty="0" smtClean="0">
                          <a:effectLst/>
                        </a:rPr>
                        <a:t>90,000 </a:t>
                      </a:r>
                      <a:endParaRPr lang="en-US" sz="2000" b="0" i="0" u="none" strike="noStrike" dirty="0">
                        <a:solidFill>
                          <a:srgbClr val="000000"/>
                        </a:solidFill>
                        <a:effectLst/>
                        <a:latin typeface="Constantia"/>
                      </a:endParaRPr>
                    </a:p>
                  </a:txBody>
                  <a:tcPr marL="9525" marR="9525" marT="9525" marB="0" anchor="b"/>
                </a:tc>
              </a:tr>
              <a:tr h="304800">
                <a:tc>
                  <a:txBody>
                    <a:bodyPr/>
                    <a:lstStyle/>
                    <a:p>
                      <a:pPr algn="l" rtl="0" fontAlgn="ctr"/>
                      <a:r>
                        <a:rPr lang="en-US" sz="2000" u="none" strike="noStrike">
                          <a:effectLst/>
                        </a:rPr>
                        <a:t>Radar Sensor</a:t>
                      </a:r>
                      <a:endParaRPr lang="en-US" sz="2000" b="0" i="0" u="none" strike="noStrike">
                        <a:solidFill>
                          <a:srgbClr val="000000"/>
                        </a:solidFill>
                        <a:effectLst/>
                        <a:latin typeface="Constantia"/>
                      </a:endParaRPr>
                    </a:p>
                  </a:txBody>
                  <a:tcPr marL="9525" marR="9525" marT="9525" marB="0" anchor="ctr"/>
                </a:tc>
                <a:tc>
                  <a:txBody>
                    <a:bodyPr/>
                    <a:lstStyle/>
                    <a:p>
                      <a:pPr algn="ctr" fontAlgn="b"/>
                      <a:r>
                        <a:rPr lang="en-US" sz="2000" u="none" strike="noStrike" dirty="0" smtClean="0">
                          <a:effectLst/>
                        </a:rPr>
                        <a:t>180,000 </a:t>
                      </a:r>
                      <a:endParaRPr lang="en-US" sz="2000" b="0" i="0" u="none" strike="noStrike" dirty="0">
                        <a:solidFill>
                          <a:srgbClr val="000000"/>
                        </a:solidFill>
                        <a:effectLst/>
                        <a:latin typeface="Constantia"/>
                      </a:endParaRPr>
                    </a:p>
                  </a:txBody>
                  <a:tcPr marL="9525" marR="9525" marT="9525" marB="0" anchor="b"/>
                </a:tc>
              </a:tr>
              <a:tr h="304800">
                <a:tc>
                  <a:txBody>
                    <a:bodyPr/>
                    <a:lstStyle/>
                    <a:p>
                      <a:pPr algn="l" rtl="0" fontAlgn="ctr"/>
                      <a:r>
                        <a:rPr lang="en-US" sz="2000" u="none" strike="noStrike" dirty="0">
                          <a:effectLst/>
                        </a:rPr>
                        <a:t>Data Logger</a:t>
                      </a:r>
                      <a:endParaRPr lang="en-US" sz="2000" b="0" i="0" u="none" strike="noStrike" dirty="0">
                        <a:solidFill>
                          <a:srgbClr val="000000"/>
                        </a:solidFill>
                        <a:effectLst/>
                        <a:latin typeface="Constantia"/>
                      </a:endParaRPr>
                    </a:p>
                  </a:txBody>
                  <a:tcPr marL="9525" marR="9525" marT="9525" marB="0" anchor="ctr"/>
                </a:tc>
                <a:tc>
                  <a:txBody>
                    <a:bodyPr/>
                    <a:lstStyle/>
                    <a:p>
                      <a:pPr algn="ctr" fontAlgn="b"/>
                      <a:r>
                        <a:rPr lang="en-US" sz="2000" u="none" strike="noStrike" dirty="0" smtClean="0">
                          <a:effectLst/>
                        </a:rPr>
                        <a:t>120,000 </a:t>
                      </a:r>
                      <a:endParaRPr lang="en-US" sz="2000" b="0" i="0" u="none" strike="noStrike" dirty="0">
                        <a:solidFill>
                          <a:srgbClr val="000000"/>
                        </a:solidFill>
                        <a:effectLst/>
                        <a:latin typeface="Constantia"/>
                      </a:endParaRPr>
                    </a:p>
                  </a:txBody>
                  <a:tcPr marL="9525" marR="9525" marT="9525" marB="0" anchor="b"/>
                </a:tc>
              </a:tr>
            </a:tbl>
          </a:graphicData>
        </a:graphic>
      </p:graphicFrame>
    </p:spTree>
    <p:extLst>
      <p:ext uri="{BB962C8B-B14F-4D97-AF65-F5344CB8AC3E}">
        <p14:creationId xmlns="" xmlns:p14="http://schemas.microsoft.com/office/powerpoint/2010/main" val="2502931315"/>
      </p:ext>
    </p:extLst>
  </p:cSld>
  <p:clrMapOvr>
    <a:masterClrMapping/>
  </p:clrMapOvr>
  <mc:AlternateContent xmlns:mc="http://schemas.openxmlformats.org/markup-compatibility/2006">
    <mc:Choice xmlns="" xmlns:p14="http://schemas.microsoft.com/office/powerpoint/2010/main" Requires="p14">
      <p:transition spd="slow" p14:dur="2000" advTm="19286"/>
    </mc:Choice>
    <mc:Fallback>
      <p:transition spd="slow" advTm="19286"/>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09800"/>
            <a:ext cx="8229600" cy="990600"/>
          </a:xfrm>
        </p:spPr>
        <p:txBody>
          <a:bodyPr>
            <a:normAutofit/>
          </a:bodyPr>
          <a:lstStyle/>
          <a:p>
            <a:pPr algn="ctr"/>
            <a:r>
              <a:rPr lang="en-US" dirty="0" smtClean="0"/>
              <a:t>Questions/Comments?</a:t>
            </a:r>
            <a:endParaRPr lang="en-US" dirty="0"/>
          </a:p>
        </p:txBody>
      </p:sp>
    </p:spTree>
    <p:extLst>
      <p:ext uri="{BB962C8B-B14F-4D97-AF65-F5344CB8AC3E}">
        <p14:creationId xmlns="" xmlns:p14="http://schemas.microsoft.com/office/powerpoint/2010/main" val="678829507"/>
      </p:ext>
    </p:extLst>
  </p:cSld>
  <p:clrMapOvr>
    <a:masterClrMapping/>
  </p:clrMapOvr>
  <mc:AlternateContent xmlns:mc="http://schemas.openxmlformats.org/markup-compatibility/2006">
    <mc:Choice xmlns="" xmlns:p14="http://schemas.microsoft.com/office/powerpoint/2010/main" Requires="p14">
      <p:transition spd="slow" p14:dur="2000" advTm="9846"/>
    </mc:Choice>
    <mc:Fallback>
      <p:transition spd="slow" advTm="984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
            </a:r>
            <a:br>
              <a:rPr lang="en-US" dirty="0" smtClean="0"/>
            </a:br>
            <a:r>
              <a:rPr lang="en-US" dirty="0" smtClean="0"/>
              <a:t>Upward Looking ADVM</a:t>
            </a:r>
            <a:endParaRPr lang="en-US" dirty="0"/>
          </a:p>
        </p:txBody>
      </p:sp>
      <p:sp>
        <p:nvSpPr>
          <p:cNvPr id="3" name="Content Placeholder 2"/>
          <p:cNvSpPr>
            <a:spLocks noGrp="1"/>
          </p:cNvSpPr>
          <p:nvPr>
            <p:ph idx="1"/>
            <p:custDataLst>
              <p:tags r:id="rId3"/>
            </p:custDataLst>
          </p:nvPr>
        </p:nvSpPr>
        <p:spPr>
          <a:xfrm>
            <a:off x="381000" y="1752600"/>
            <a:ext cx="6015037" cy="5105400"/>
          </a:xfrm>
        </p:spPr>
        <p:txBody>
          <a:bodyPr>
            <a:normAutofit lnSpcReduction="10000"/>
          </a:bodyPr>
          <a:lstStyle/>
          <a:p>
            <a:r>
              <a:rPr lang="en-GB" dirty="0" smtClean="0"/>
              <a:t>ADVM </a:t>
            </a:r>
            <a:r>
              <a:rPr lang="en-GB" dirty="0"/>
              <a:t>is </a:t>
            </a:r>
            <a:r>
              <a:rPr lang="en-GB" dirty="0" smtClean="0"/>
              <a:t>mounted to the </a:t>
            </a:r>
            <a:r>
              <a:rPr lang="en-GB" dirty="0"/>
              <a:t>bottom of the channel. </a:t>
            </a:r>
            <a:endParaRPr lang="en-GB" dirty="0" smtClean="0"/>
          </a:p>
          <a:p>
            <a:r>
              <a:rPr lang="en-GB" dirty="0" smtClean="0"/>
              <a:t>Channel shape is input into data logger for calculation of discharge.</a:t>
            </a:r>
          </a:p>
          <a:p>
            <a:r>
              <a:rPr lang="en-GB" dirty="0" smtClean="0"/>
              <a:t>Ideal Locations</a:t>
            </a:r>
          </a:p>
          <a:p>
            <a:pPr lvl="1"/>
            <a:r>
              <a:rPr lang="en-GB" dirty="0" smtClean="0"/>
              <a:t>Canals where </a:t>
            </a:r>
            <a:r>
              <a:rPr lang="en-GB" dirty="0"/>
              <a:t>the water is generally free from sediment and </a:t>
            </a:r>
            <a:r>
              <a:rPr lang="en-GB" dirty="0" smtClean="0"/>
              <a:t>debris</a:t>
            </a:r>
          </a:p>
          <a:p>
            <a:pPr lvl="1"/>
            <a:r>
              <a:rPr lang="en-US" dirty="0" smtClean="0"/>
              <a:t>Pipes or culverts flowing full or partially full</a:t>
            </a:r>
          </a:p>
          <a:p>
            <a:pPr marL="0" indent="0">
              <a:buNone/>
            </a:pPr>
            <a:endParaRPr lang="en-US" dirty="0" smtClean="0"/>
          </a:p>
        </p:txBody>
      </p:sp>
      <p:pic>
        <p:nvPicPr>
          <p:cNvPr id="4" name="Picture 3"/>
          <p:cNvPicPr/>
          <p:nvPr>
            <p:custDataLst>
              <p:tags r:id="rId4"/>
            </p:custDataLst>
          </p:nvPr>
        </p:nvPicPr>
        <p:blipFill>
          <a:blip r:embed="rId6">
            <a:extLst>
              <a:ext uri="{28A0092B-C50C-407E-A947-70E740481C1C}">
                <a14:useLocalDpi xmlns="" xmlns:a14="http://schemas.microsoft.com/office/drawing/2010/main" val="0"/>
              </a:ext>
            </a:extLst>
          </a:blip>
          <a:stretch>
            <a:fillRect/>
          </a:stretch>
        </p:blipFill>
        <p:spPr>
          <a:xfrm>
            <a:off x="6324600" y="1828800"/>
            <a:ext cx="2671763" cy="225234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 xmlns:p14="http://schemas.microsoft.com/office/powerpoint/2010/main" val="1236922716"/>
      </p:ext>
    </p:extLst>
  </p:cSld>
  <p:clrMapOvr>
    <a:masterClrMapping/>
  </p:clrMapOvr>
  <mc:AlternateContent xmlns:mc="http://schemas.openxmlformats.org/markup-compatibility/2006">
    <mc:Choice xmlns="" xmlns:p14="http://schemas.microsoft.com/office/powerpoint/2010/main" Requires="p14">
      <p:transition spd="slow" p14:dur="2000" advTm="58348"/>
    </mc:Choice>
    <mc:Fallback>
      <p:transition spd="slow" advTm="5834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
            </a:r>
            <a:br>
              <a:rPr lang="en-US" dirty="0" smtClean="0"/>
            </a:br>
            <a:r>
              <a:rPr lang="en-US" dirty="0" smtClean="0"/>
              <a:t>Side Looking ADVM</a:t>
            </a:r>
            <a:endParaRPr lang="en-US" dirty="0"/>
          </a:p>
        </p:txBody>
      </p:sp>
      <p:sp>
        <p:nvSpPr>
          <p:cNvPr id="3" name="Content Placeholder 2"/>
          <p:cNvSpPr>
            <a:spLocks noGrp="1"/>
          </p:cNvSpPr>
          <p:nvPr>
            <p:ph idx="1"/>
            <p:custDataLst>
              <p:tags r:id="rId3"/>
            </p:custDataLst>
          </p:nvPr>
        </p:nvSpPr>
        <p:spPr>
          <a:xfrm>
            <a:off x="457200" y="1752600"/>
            <a:ext cx="5562600" cy="5105400"/>
          </a:xfrm>
        </p:spPr>
        <p:txBody>
          <a:bodyPr>
            <a:normAutofit fontScale="77500" lnSpcReduction="20000"/>
          </a:bodyPr>
          <a:lstStyle/>
          <a:p>
            <a:r>
              <a:rPr lang="en-US" dirty="0" smtClean="0"/>
              <a:t>ADVM is mounted on or near one of the banks of a channel.</a:t>
            </a:r>
          </a:p>
          <a:p>
            <a:r>
              <a:rPr lang="en-US" dirty="0" smtClean="0"/>
              <a:t>Velocity is calculated along beam paths and converted to average channel velocity using an “Index-Velocity” rating.</a:t>
            </a:r>
          </a:p>
          <a:p>
            <a:r>
              <a:rPr lang="en-US" dirty="0" smtClean="0"/>
              <a:t>The cross-sectional geometry is surveyed and used to calculate discharge.</a:t>
            </a:r>
          </a:p>
          <a:p>
            <a:r>
              <a:rPr lang="en-US" dirty="0" smtClean="0"/>
              <a:t>Ideal Location</a:t>
            </a:r>
          </a:p>
          <a:p>
            <a:pPr lvl="1"/>
            <a:r>
              <a:rPr lang="en-GB" dirty="0"/>
              <a:t>T</a:t>
            </a:r>
            <a:r>
              <a:rPr lang="en-GB" dirty="0" smtClean="0"/>
              <a:t>ypically </a:t>
            </a:r>
            <a:r>
              <a:rPr lang="en-GB" dirty="0"/>
              <a:t>deployed in an </a:t>
            </a:r>
            <a:r>
              <a:rPr lang="en-GB" dirty="0" smtClean="0"/>
              <a:t>natural channel</a:t>
            </a:r>
          </a:p>
          <a:p>
            <a:pPr lvl="2"/>
            <a:r>
              <a:rPr lang="en-GB" dirty="0" smtClean="0"/>
              <a:t>Reduces </a:t>
            </a:r>
            <a:r>
              <a:rPr lang="en-GB" dirty="0"/>
              <a:t>the chance for sediment covering the </a:t>
            </a:r>
            <a:r>
              <a:rPr lang="en-GB" dirty="0" smtClean="0"/>
              <a:t>sensor</a:t>
            </a:r>
          </a:p>
          <a:p>
            <a:pPr lvl="2"/>
            <a:r>
              <a:rPr lang="en-GB" dirty="0" smtClean="0"/>
              <a:t>Sensor mounted out of the way of highest velocities and potentially damaging debris</a:t>
            </a:r>
            <a:endParaRPr lang="en-US" dirty="0" smtClean="0"/>
          </a:p>
          <a:p>
            <a:pPr lvl="1"/>
            <a:endParaRPr lang="en-US" dirty="0" smtClean="0"/>
          </a:p>
          <a:p>
            <a:pPr lvl="2"/>
            <a:endParaRPr lang="en-US" dirty="0" smtClean="0"/>
          </a:p>
          <a:p>
            <a:pPr marL="0" indent="0">
              <a:buNone/>
            </a:pPr>
            <a:endParaRPr lang="en-US" dirty="0" smtClean="0"/>
          </a:p>
        </p:txBody>
      </p:sp>
      <p:pic>
        <p:nvPicPr>
          <p:cNvPr id="4" name="Picture 3"/>
          <p:cNvPicPr/>
          <p:nvPr>
            <p:custDataLst>
              <p:tags r:id="rId4"/>
            </p:custDataLst>
          </p:nvPr>
        </p:nvPicPr>
        <p:blipFill>
          <a:blip r:embed="rId6">
            <a:extLst>
              <a:ext uri="{28A0092B-C50C-407E-A947-70E740481C1C}">
                <a14:useLocalDpi xmlns="" xmlns:a14="http://schemas.microsoft.com/office/drawing/2010/main" val="0"/>
              </a:ext>
            </a:extLst>
          </a:blip>
          <a:stretch>
            <a:fillRect/>
          </a:stretch>
        </p:blipFill>
        <p:spPr>
          <a:xfrm>
            <a:off x="6225092" y="1730829"/>
            <a:ext cx="2824163" cy="24384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 xmlns:p14="http://schemas.microsoft.com/office/powerpoint/2010/main" val="3035296054"/>
      </p:ext>
    </p:extLst>
  </p:cSld>
  <p:clrMapOvr>
    <a:masterClrMapping/>
  </p:clrMapOvr>
  <mc:AlternateContent xmlns:mc="http://schemas.openxmlformats.org/markup-compatibility/2006">
    <mc:Choice xmlns="" xmlns:p14="http://schemas.microsoft.com/office/powerpoint/2010/main" Requires="p14">
      <p:transition spd="slow" p14:dur="2000" advTm="46319"/>
    </mc:Choice>
    <mc:Fallback>
      <p:transition spd="slow" advTm="4631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rrowheads="1"/>
          </p:cNvSpPr>
          <p:nvPr>
            <p:ph type="title" idx="4294967295"/>
          </p:nvPr>
        </p:nvSpPr>
        <p:spPr>
          <a:xfrm>
            <a:off x="0" y="533400"/>
            <a:ext cx="8229600" cy="990600"/>
          </a:xfrm>
        </p:spPr>
        <p:txBody>
          <a:bodyPr/>
          <a:lstStyle/>
          <a:p>
            <a:pPr eaLnBrk="1" hangingPunct="1"/>
            <a:r>
              <a:rPr lang="en-US"/>
              <a:t>SonTek Argonaut SL</a:t>
            </a:r>
          </a:p>
        </p:txBody>
      </p:sp>
      <p:pic>
        <p:nvPicPr>
          <p:cNvPr id="24580" name="Picture 4" descr="beaver3"/>
          <p:cNvPicPr>
            <a:picLocks noGrp="1" noChangeAspect="1" noChangeArrowheads="1"/>
          </p:cNvPicPr>
          <p:nvPr>
            <p:ph idx="4294967295"/>
          </p:nvPr>
        </p:nvPicPr>
        <p:blipFill>
          <a:blip r:embed="rId3" cstate="email">
            <a:lum bright="6000" contrast="6000"/>
          </a:blip>
          <a:srcRect/>
          <a:stretch>
            <a:fillRect/>
          </a:stretch>
        </p:blipFill>
        <p:spPr>
          <a:xfrm>
            <a:off x="6591300" y="1758950"/>
            <a:ext cx="2552700" cy="3627438"/>
          </a:xfrm>
          <a:effectLst>
            <a:outerShdw blurRad="292100" dist="139700" dir="2700000" algn="tl" rotWithShape="0">
              <a:srgbClr val="333333">
                <a:alpha val="65000"/>
              </a:srgbClr>
            </a:outerShdw>
          </a:effectLst>
        </p:spPr>
      </p:pic>
      <p:pic>
        <p:nvPicPr>
          <p:cNvPr id="24579" name="Picture 3" descr="mailphoto3"/>
          <p:cNvPicPr>
            <a:picLocks noChangeAspect="1" noChangeArrowheads="1"/>
          </p:cNvPicPr>
          <p:nvPr/>
        </p:nvPicPr>
        <p:blipFill>
          <a:blip r:embed="rId4" cstate="email"/>
          <a:srcRect/>
          <a:stretch>
            <a:fillRect/>
          </a:stretch>
        </p:blipFill>
        <p:spPr bwMode="auto">
          <a:xfrm>
            <a:off x="319088" y="1808163"/>
            <a:ext cx="2824162" cy="4411662"/>
          </a:xfrm>
          <a:prstGeom prst="rect">
            <a:avLst/>
          </a:prstGeom>
          <a:ln>
            <a:noFill/>
          </a:ln>
          <a:effectLst>
            <a:outerShdw blurRad="292100" dist="139700" dir="2700000" algn="tl" rotWithShape="0">
              <a:srgbClr val="333333">
                <a:alpha val="65000"/>
              </a:srgbClr>
            </a:outerShdw>
          </a:effectLst>
        </p:spPr>
      </p:pic>
      <p:pic>
        <p:nvPicPr>
          <p:cNvPr id="24581" name="Picture 5" descr="sontek1"/>
          <p:cNvPicPr>
            <a:picLocks noChangeAspect="1" noChangeArrowheads="1"/>
          </p:cNvPicPr>
          <p:nvPr/>
        </p:nvPicPr>
        <p:blipFill>
          <a:blip r:embed="rId5"/>
          <a:srcRect/>
          <a:stretch>
            <a:fillRect/>
          </a:stretch>
        </p:blipFill>
        <p:spPr bwMode="auto">
          <a:xfrm>
            <a:off x="2994025" y="3702050"/>
            <a:ext cx="3567113" cy="2781300"/>
          </a:xfrm>
          <a:prstGeom prst="ellipse">
            <a:avLst/>
          </a:prstGeom>
          <a:ln>
            <a:noFill/>
          </a:ln>
          <a:effectLst>
            <a:softEdge rad="112500"/>
          </a:effectLst>
        </p:spPr>
      </p:pic>
    </p:spTree>
    <p:extLst>
      <p:ext uri="{BB962C8B-B14F-4D97-AF65-F5344CB8AC3E}">
        <p14:creationId xmlns="" xmlns:p14="http://schemas.microsoft.com/office/powerpoint/2010/main" val="15756419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rrowheads="1"/>
          </p:cNvSpPr>
          <p:nvPr>
            <p:ph type="title" idx="4294967295"/>
          </p:nvPr>
        </p:nvSpPr>
        <p:spPr>
          <a:xfrm>
            <a:off x="0" y="533400"/>
            <a:ext cx="8229600" cy="990600"/>
          </a:xfrm>
        </p:spPr>
        <p:txBody>
          <a:bodyPr/>
          <a:lstStyle/>
          <a:p>
            <a:pPr eaLnBrk="1" hangingPunct="1"/>
            <a:r>
              <a:rPr lang="en-US"/>
              <a:t>Nortek EZ-Q</a:t>
            </a:r>
          </a:p>
        </p:txBody>
      </p:sp>
      <p:pic>
        <p:nvPicPr>
          <p:cNvPr id="35843" name="Picture 3" descr="EasyQ fixture"/>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14313" y="2820988"/>
            <a:ext cx="4724400" cy="326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4" name="Picture 4" descr="easyq"/>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032375" y="1665288"/>
            <a:ext cx="3730625" cy="491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406346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rrowheads="1"/>
          </p:cNvSpPr>
          <p:nvPr>
            <p:ph type="title" idx="4294967295"/>
          </p:nvPr>
        </p:nvSpPr>
        <p:spPr>
          <a:xfrm>
            <a:off x="0" y="533400"/>
            <a:ext cx="8229600" cy="990600"/>
          </a:xfrm>
        </p:spPr>
        <p:txBody>
          <a:bodyPr/>
          <a:lstStyle/>
          <a:p>
            <a:pPr eaLnBrk="1" hangingPunct="1"/>
            <a:r>
              <a:rPr lang="en-US"/>
              <a:t>Sontek Uplooker ADP</a:t>
            </a:r>
          </a:p>
        </p:txBody>
      </p:sp>
      <p:pic>
        <p:nvPicPr>
          <p:cNvPr id="4" name="Picture 3" descr="Picture3.jpg"/>
          <p:cNvPicPr>
            <a:picLocks noChangeAspect="1"/>
          </p:cNvPicPr>
          <p:nvPr/>
        </p:nvPicPr>
        <p:blipFill>
          <a:blip r:embed="rId3" cstate="email"/>
          <a:stretch>
            <a:fillRect/>
          </a:stretch>
        </p:blipFill>
        <p:spPr>
          <a:xfrm>
            <a:off x="1517904" y="1447800"/>
            <a:ext cx="6108192" cy="3962400"/>
          </a:xfrm>
          <a:prstGeom prst="rect">
            <a:avLst/>
          </a:prstGeom>
        </p:spPr>
      </p:pic>
    </p:spTree>
    <p:extLst>
      <p:ext uri="{BB962C8B-B14F-4D97-AF65-F5344CB8AC3E}">
        <p14:creationId xmlns="" xmlns:p14="http://schemas.microsoft.com/office/powerpoint/2010/main" val="31897767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1|6.9|6.7|27.2|3.9|5.1|4.5"/>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8&quot;/&gt;&lt;lineCharCount val=&quot;58&quot;/&gt;&lt;lineCharCount val=&quot;40&quot;/&gt;&lt;lineCharCount val=&quot;55&quot;/&gt;&lt;lineCharCount val=&quot;51&quot;/&gt;&lt;lineCharCount val=&quot;31&quot;/&gt;&lt;lineCharCount val=&quot;57&quot;/&gt;&lt;lineCharCount val=&quot;55&quot;/&gt;&lt;lineCharCount val=&quot;22&quot;/&gt;&lt;lineCharCount val=&quot;53&quot;/&gt;&lt;lineCharCount val=&quot;54&quot;/&gt;&lt;lineCharCount val=&quot;53&quot;/&gt;&lt;lineCharCount val=&quot;7&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TIMING" val="|5.6|16|5.5|24.3"/>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1&quot;/&gt;&lt;lineCharCount val=&quot;36&quot;/&gt;&lt;lineCharCount val=&quot;35&quot;/&gt;&lt;lineCharCount val=&quot;38&quot;/&gt;&lt;lineCharCount val=&quot;29&quot;/&gt;&lt;lineCharCount val=&quot;15&quot;/&gt;&lt;lineCharCount val=&quot;38&quot;/&gt;&lt;lineCharCount val=&quot;38&quot;/&gt;&lt;lineCharCount val=&quot;11&quot;/&gt;&lt;lineCharCount val=&quot;42&quot;/&gt;&lt;lineCharCount val=&quot;17&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950028-D604-4F26-BFA7-C7D19FBD9D17}&quot;/&gt;&lt;isInvalidForFieldText val=&quot;0&quot;/&gt;&lt;Image&gt;&lt;filename val=&quot;C:\Documents and Settings\Administrator\Local Settings\Temp\CP347665959437Session\CPTrustFolder347665959437\PPTImport347666488312\data\asimages\{E7950028-D604-4F26-BFA7-C7D19FBD9D17}_28.png&quot;/&gt;&lt;left val=&quot;482&quot;/&gt;&lt;top val=&quot;117&quot;/&gt;&lt;width val=&quot;264&quot;/&gt;&lt;height val=&quot;23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TIMING" val="|4.6|8.5|4.9|5.9|3.6|11"/>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3&quot;/&gt;&lt;lineCharCount val=&quot;35&quot;/&gt;&lt;lineCharCount val=&quot;30&quot;/&gt;&lt;lineCharCount val=&quot;35&quot;/&gt;&lt;lineCharCount val=&quot;27&quot;/&gt;&lt;lineCharCount val=&quot;28&quot;/&gt;&lt;lineCharCount val=&quot;15&quot;/&gt;&lt;lineCharCount val=&quot;30&quot;/&gt;&lt;lineCharCount val=&quot;20&quot;/&gt;&lt;lineCharCount val=&quot;32&quot;/&gt;&lt;lineCharCount val=&quot;20&quot;/&gt;&lt;lineCharCount val=&quot;38&quot;/&gt;&lt;lineCharCount val=&quot;34&quot;/&gt;&lt;lineChar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3C5977-82A3-46CE-B680-06D570673674}&quot;/&gt;&lt;isInvalidForFieldText val=&quot;0&quot;/&gt;&lt;Image&gt;&lt;filename val=&quot;C:\Documents and Settings\Administrator\Local Settings\Temp\CP347665959437Session\CPTrustFolder347665959437\PPTImport347666488312\data\asimages\{473C5977-82A3-46CE-B680-06D570673674}_29.png&quot;/&gt;&lt;left val=&quot;463&quot;/&gt;&lt;top val=&quot;109&quot;/&gt;&lt;width val=&quot;276&quot;/&gt;&lt;height val=&quot;24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TIMING" val="|5.9|7.4|13.9|2.5"/>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19&quot;/&gt;&lt;lineCharCount val=&quot;31&quot;/&gt;&lt;lineCharCount val=&quot;35&quot;/&gt;&lt;lineCharCount val=&quot;25&quot;/&gt;&lt;lineCharCount val=&quot;15&quot;/&gt;&lt;lineCharCount val=&quot;34&quot;/&gt;&lt;lineCharCount val=&quot;31&quot;/&gt;&lt;lineCharCount val=&quot;16&quot;/&gt;&lt;lineCharCount val=&quot;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FE0BA9-5E17-44BA-8238-5F1DE3DE5340}&quot;/&gt;&lt;isInvalidForFieldText val=&quot;0&quot;/&gt;&lt;Image&gt;&lt;filename val=&quot;C:\Documents and Settings\Administrator\Local Settings\Temp\CP347665959437Session\CPTrustFolder347665959437\PPTImport347666488312\data\asimages\{C9FE0BA9-5E17-44BA-8238-5F1DE3DE5340}_30.png&quot;/&gt;&lt;left val=&quot;470&quot;/&gt;&lt;top val=&quot;99&quot;/&gt;&lt;width val=&quot;264&quot;/&gt;&lt;height val=&quot;23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TIMING" val="|5.9|7.4|13.9|2.5"/>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19&quot;/&gt;&lt;lineCharCount val=&quot;31&quot;/&gt;&lt;lineCharCount val=&quot;35&quot;/&gt;&lt;lineCharCount val=&quot;25&quot;/&gt;&lt;lineCharCount val=&quot;15&quot;/&gt;&lt;lineCharCount val=&quot;34&quot;/&gt;&lt;lineCharCount val=&quot;31&quot;/&gt;&lt;lineCharCount val=&quot;16&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TIMING" val="|5.2|0.8|7.9|5.6|3.5|2.4|2.5|8.1"/>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1&quot;/&gt;&lt;lineCharCount val=&quot;55&quot;/&gt;&lt;lineCharCount val=&quot;50&quot;/&gt;&lt;lineCharCount val=&quot;40&quot;/&gt;&lt;lineCharCount val=&quot;25&quot;/&gt;&lt;lineCharCount val=&quot;14&quot;/&gt;&lt;lineCharCount val=&quot;17&quot;/&gt;&lt;lineCharCount val=&quot;56&quot;/&gt;&lt;lineCharCount val=&quot;34&quot;/&gt;&lt;lineCharCount val=&quot;15&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8&quot;/&gt;&lt;lineCharCount val=&quot;47&quot;/&gt;&lt;lineCharCount val=&quot;34&quot;/&gt;&lt;lineCharCount val=&quot;60&quot;/&gt;&lt;lineCharCount val=&quot;51&quot;/&gt;&lt;lineCharCount val=&quot;25&quot;/&gt;&lt;lineCharCount val=&quot;6&quot;/&gt;&lt;lineCharCount val=&quot;11&quot;/&gt;&lt;lineCharCount val=&quot;13&quot;/&gt;&lt;lineCharCount val=&quot;1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TIMING" val="|5.2|0.8|7.9|5.6|3.5|2.4|2.5|8.1"/>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1&quot;/&gt;&lt;lineCharCount val=&quot;55&quot;/&gt;&lt;lineCharCount val=&quot;50&quot;/&gt;&lt;lineCharCount val=&quot;40&quot;/&gt;&lt;lineCharCount val=&quot;25&quot;/&gt;&lt;lineCharCount val=&quot;14&quot;/&gt;&lt;lineCharCount val=&quot;17&quot;/&gt;&lt;lineCharCount val=&quot;56&quot;/&gt;&lt;lineCharCount val=&quot;34&quot;/&gt;&lt;lineCharCount val=&quot;15&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TIMING" val="|5.9|7.4|13.9|2.5"/>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1&quot;/&gt;&lt;lineCharCount val=&quot;10&quot;/&gt;&lt;/TableIndex&gt;&lt;TableIndex row=&quot;1&quot; col=&quot;3&quot;&gt;&lt;linesCount val=&quot;1&quot;/&gt;&lt;lineCharCount val=&quot;10&quot;/&gt;&lt;/TableIndex&gt;&lt;TableIndex row=&quot;2&quot; col=&quot;1&quot;&gt;&lt;linesCount val=&quot;1&quot;/&gt;&lt;lineCharCount val=&quot;13&quot;/&gt;&lt;/TableIndex&gt;&lt;TableIndex row=&quot;2&quot; col=&quot;2&quot;&gt;&lt;linesCount val=&quot;1&quot;/&gt;&lt;lineCharCount val=&quot;5&quot;/&gt;&lt;/TableIndex&gt;&lt;TableIndex row=&quot;2&quot; col=&quot;3&quot;&gt;&lt;linesCount val=&quot;1&quot;/&gt;&lt;lineCharCount val=&quot;7&quot;/&gt;&lt;/TableIndex&gt;&lt;TableIndex row=&quot;3&quot; col=&quot;1&quot;&gt;&lt;linesCount val=&quot;1&quot;/&gt;&lt;lineCharCount val=&quot;19&quot;/&gt;&lt;/TableIndex&gt;&lt;TableIndex row=&quot;3&quot; col=&quot;2&quot;&gt;&lt;linesCount val=&quot;1&quot;/&gt;&lt;lineCharCount val=&quot;5&quot;/&gt;&lt;/TableIndex&gt;&lt;TableIndex row=&quot;3&quot; col=&quot;3&quot;&gt;&lt;linesCount val=&quot;1&quot;/&gt;&lt;lineCharCount val=&quot;8&quot;/&gt;&lt;/TableIndex&gt;&lt;TableIndex row=&quot;4&quot; col=&quot;1&quot;&gt;&lt;linesCount val=&quot;1&quot;/&gt;&lt;lineCharCount val=&quot;15&quot;/&gt;&lt;/TableIndex&gt;&lt;TableIndex row=&quot;4&quot; col=&quot;2&quot;&gt;&lt;linesCount val=&quot;1&quot;/&gt;&lt;lineCharCount val=&quot;6&quot;/&gt;&lt;/TableIndex&gt;&lt;TableIndex row=&quot;4&quot; col=&quot;3&quot;&gt;&lt;linesCount val=&quot;1&quot;/&gt;&lt;lineCharCount val=&quot;8&quot;/&gt;&lt;/TableIndex&gt;&lt;TableIndex row=&quot;5&quot; col=&quot;1&quot;&gt;&lt;linesCount val=&quot;1&quot;/&gt;&lt;lineCharCount val=&quot;4&quot;/&gt;&lt;/TableIndex&gt;&lt;TableIndex row=&quot;5&quot; col=&quot;2&quot;&gt;&lt;linesCount val=&quot;1&quot;/&gt;&lt;lineCharCount val=&quot;6&quot;/&gt;&lt;/TableIndex&gt;&lt;TableIndex row=&quot;5&quot; col=&quot;3&quot;&gt;&lt;linesCount val=&quot;1&quot;/&gt;&lt;lineCharCount val=&quot;8&quot;/&gt;&lt;/TableIndex&gt;&lt;TableIndex row=&quot;6&quot; col=&quot;1&quot;&gt;&lt;linesCount val=&quot;1&quot;/&gt;&lt;lineCharCount val=&quot;10&quot;/&gt;&lt;/TableIndex&gt;&lt;TableIndex row=&quot;6&quot; col=&quot;2&quot;&gt;&lt;linesCount val=&quot;1&quot;/&gt;&lt;lineCharCount val=&quot;11&quot;/&gt;&lt;/TableIndex&gt;&lt;TableIndex row=&quot;6&quot; col=&quot;3&quot;&gt;&lt;linesCount val=&quot;1&quot;/&gt;&lt;lineCharCount val=&quot;7&quot;/&gt;&lt;/TableIndex&gt;&lt;TableIndex row=&quot;7&quot; col=&quot;1&quot;&gt;&lt;linesCount val=&quot;1&quot;/&gt;&lt;lineCharCount val=&quot;12&quot;/&gt;&lt;/TableIndex&gt;&lt;TableIndex row=&quot;7&quot; col=&quot;2&quot;&gt;&lt;linesCount val=&quot;1&quot;/&gt;&lt;lineCharCount val=&quot;5&quot;/&gt;&lt;/TableIndex&gt;&lt;TableIndex row=&quot;7&quot; col=&quot;3&quot;&gt;&lt;linesCount val=&quot;1&quot;/&gt;&lt;lineCharCount val=&quot;8&quot;/&gt;&lt;/TableIndex&gt;&lt;TableIndex row=&quot;8&quot; col=&quot;1&quot;&gt;&lt;linesCount val=&quot;1&quot;/&gt;&lt;lineCharCount val=&quot;23&quot;/&gt;&lt;/TableIndex&gt;&lt;TableIndex row=&quot;8&quot; col=&quot;2&quot;&gt;&lt;linesCount val=&quot;1&quot;/&gt;&lt;lineCharCount val=&quot;5&quot;/&gt;&lt;/TableIndex&gt;&lt;TableIndex row=&quot;8&quot; col=&quot;3&quot;&gt;&lt;linesCount val=&quot;1&quot;/&gt;&lt;lineCharCount val=&quot;7&quot;/&gt;&lt;/TableIndex&gt;&lt;TableIndex row=&quot;9&quot; col=&quot;1&quot;&gt;&lt;linesCount val=&quot;1&quot;/&gt;&lt;lineCharCount val=&quot;11&quot;/&gt;&lt;/TableIndex&gt;&lt;TableIndex row=&quot;9&quot; col=&quot;2&quot;&gt;&lt;linesCount val=&quot;1&quot;/&gt;&lt;lineCharCount val=&quot;5&quot;/&gt;&lt;/TableIndex&gt;&lt;TableIndex row=&quot;9&quot; col=&quot;3&quot;&gt;&lt;linesCount val=&quot;1&quot;/&gt;&lt;lineCharCount val=&quot;8&quot;/&gt;&lt;/TableIndex&gt;&lt;TableIndex row=&quot;10&quot; col=&quot;1&quot;&gt;&lt;linesCount val=&quot;1&quot;/&gt;&lt;lineCharCount val=&quot;25&quot;/&gt;&lt;/TableIndex&gt;&lt;TableIndex row=&quot;10&quot; col=&quot;2&quot;&gt;&lt;linesCount val=&quot;1&quot;/&gt;&lt;lineCharCount val=&quot;5&quot;/&gt;&lt;/TableIndex&gt;&lt;TableIndex row=&quot;10&quot; col=&quot;3&quot;&gt;&lt;linesCount val=&quot;1&quot;/&gt;&lt;lineCharCount val=&quot;7&quot;/&gt;&lt;/TableIndex&gt;&lt;TableIndex row=&quot;11&quot; col=&quot;1&quot;&gt;&lt;linesCount val=&quot;1&quot;/&gt;&lt;lineCharCount val=&quot;18&quot;/&gt;&lt;/TableIndex&gt;&lt;TableIndex row=&quot;11&quot; col=&quot;2&quot;&gt;&lt;linesCount val=&quot;1&quot;/&gt;&lt;lineCharCount val=&quot;5&quot;/&gt;&lt;/TableIndex&gt;&lt;TableIndex row=&quot;11&quot; col=&quot;3&quot;&gt;&lt;linesCount val=&quot;1&quot;/&gt;&lt;lineCharCount val=&quot;8&quot;/&gt;&lt;/TableIndex&gt;&lt;/ShapeTextInfo&gt;"/>
  <p:tag name="PRESENTER_SHAPEINFO" val="&lt;ThreeDShapeInfo&gt;&lt;uuid val=&quot;{51D986E3-664D-42D1-9A9E-DF5845AE7222}&quot;/&gt;&lt;isInvalidForFieldText val=&quot;0&quot;/&gt;&lt;Image&gt;&lt;filename val=&quot;C:\Documents and Settings\Administrator\Local Settings\Temp\CP347665959437Session\CPTrustFolder347665959437\PPTImport347666488312\data\asimages\{51D986E3-664D-42D1-9A9E-DF5845AE7222}_51.png&quot;/&gt;&lt;left val=&quot;54&quot;/&gt;&lt;top val=&quot;174&quot;/&gt;&lt;width val=&quot;625&quot;/&gt;&lt;height val=&quot;29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9314A8-D38C-420D-90C2-A7234CEF08A5}&quot;/&gt;&lt;isInvalidForFieldText val=&quot;0&quot;/&gt;&lt;Image&gt;&lt;filename val=&quot;C:\Documents and Settings\Administrator\Local Settings\Temp\CP347665959437Session\CPTrustFolder347665959437\PPTImport347666488312\data\asimages\{279314A8-D38C-420D-90C2-A7234CEF08A5}_26.png&quot;/&gt;&lt;left val=&quot;471&quot;/&gt;&lt;top val=&quot;317&quot;/&gt;&lt;width val=&quot;261&quot;/&gt;&lt;height val=&quot;23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AAA63A-B79F-43CD-9F75-7E8C0AF95512}&quot;/&gt;&lt;isInvalidForFieldText val=&quot;0&quot;/&gt;&lt;Image&gt;&lt;filename val=&quot;C:\Documents and Settings\Administrator\Local Settings\Temp\CP347665959437Session\CPTrustFolder347665959437\PPTImport347666488312\data\asimages\{9DAAA63A-B79F-43CD-9F75-7E8C0AF95512}_26.png&quot;/&gt;&lt;left val=&quot;465&quot;/&gt;&lt;top val=&quot;321&quot;/&gt;&lt;width val=&quot;264&quot;/&gt;&lt;height val=&quot;23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TIMING" val="|6.6|1|6.9|6.7|27.2|3.9|5.1|4.5"/>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TIMING" val="|4.6|8.6|9|1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12271</TotalTime>
  <Words>2275</Words>
  <Application>Microsoft Office PowerPoint</Application>
  <PresentationFormat>On-screen Show (4:3)</PresentationFormat>
  <Paragraphs>253</Paragraphs>
  <Slides>48</Slides>
  <Notes>22</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Hydrological Information System</vt:lpstr>
      <vt:lpstr>Acoustic Doppler Systems</vt:lpstr>
      <vt:lpstr>Acoustic Doppler Current Profilers (ADCP)</vt:lpstr>
      <vt:lpstr> ADVM - General Information</vt:lpstr>
      <vt:lpstr> Upward Looking ADVM</vt:lpstr>
      <vt:lpstr> Side Looking ADVM</vt:lpstr>
      <vt:lpstr>SonTek Argonaut SL</vt:lpstr>
      <vt:lpstr>Nortek EZ-Q</vt:lpstr>
      <vt:lpstr>Sontek Uplooker ADP</vt:lpstr>
      <vt:lpstr>Sontek Argonaut SW</vt:lpstr>
      <vt:lpstr> ADCP (Current Profiler)</vt:lpstr>
      <vt:lpstr>ADCP Discharge Measurement</vt:lpstr>
      <vt:lpstr>Low Flow Measurements</vt:lpstr>
      <vt:lpstr>Some Commonly Used ADCPs</vt:lpstr>
      <vt:lpstr>Other Applications for Acoustics</vt:lpstr>
      <vt:lpstr>Using Acoustic Backscatter as a Surrogate of Sediment Concentration</vt:lpstr>
      <vt:lpstr>Acoustic Doppler Systems: Advantages/Disadvantages</vt:lpstr>
      <vt:lpstr>ADCP Deployment Methods</vt:lpstr>
      <vt:lpstr>ADCP Deployment</vt:lpstr>
      <vt:lpstr>Streamflow Measurement – Tethered Boats</vt:lpstr>
      <vt:lpstr>Bridge Measurements</vt:lpstr>
      <vt:lpstr>Tethered from a Manned Boat</vt:lpstr>
      <vt:lpstr>Boat Mounted Tethered Platform Deployments</vt:lpstr>
      <vt:lpstr>Tethered Boat Measurements</vt:lpstr>
      <vt:lpstr>Tethered Boat Measurements</vt:lpstr>
      <vt:lpstr>Streamflow Measurement –  Remote Control Boats</vt:lpstr>
      <vt:lpstr>Streamflow Measurement – Manned boat</vt:lpstr>
      <vt:lpstr>Vehicle Mounted Crane</vt:lpstr>
      <vt:lpstr>Slide 29</vt:lpstr>
      <vt:lpstr>Slide 30</vt:lpstr>
      <vt:lpstr>Slide 31</vt:lpstr>
      <vt:lpstr>Slide 32</vt:lpstr>
      <vt:lpstr>Computer  Operator</vt:lpstr>
      <vt:lpstr>Cableway Measurements</vt:lpstr>
      <vt:lpstr>Cableway - BBMB</vt:lpstr>
      <vt:lpstr>Cableway Measurements</vt:lpstr>
      <vt:lpstr>Site Selection</vt:lpstr>
      <vt:lpstr>Site Problems</vt:lpstr>
      <vt:lpstr>Site Problems</vt:lpstr>
      <vt:lpstr>Site Problems</vt:lpstr>
      <vt:lpstr>Instrument Considerations</vt:lpstr>
      <vt:lpstr>Accuracy and Precision</vt:lpstr>
      <vt:lpstr>Technical</vt:lpstr>
      <vt:lpstr>Environmental</vt:lpstr>
      <vt:lpstr>Operational</vt:lpstr>
      <vt:lpstr>Procurement</vt:lpstr>
      <vt:lpstr>Cost Table (Approximate)</vt:lpstr>
      <vt:lpstr>Questions/Comments?</vt:lpstr>
    </vt:vector>
  </TitlesOfParts>
  <Company>Innovative Hydrology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technology available for real-time hydrologic information systems: Instrumentation</dc:title>
  <dc:creator>Matt Heggli</dc:creator>
  <cp:lastModifiedBy>DELL</cp:lastModifiedBy>
  <cp:revision>396</cp:revision>
  <dcterms:created xsi:type="dcterms:W3CDTF">2012-06-11T18:42:42Z</dcterms:created>
  <dcterms:modified xsi:type="dcterms:W3CDTF">2015-07-07T11:23:18Z</dcterms:modified>
</cp:coreProperties>
</file>